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 id="2147483655" r:id="rId4"/>
  </p:sldMasterIdLst>
  <p:notesMasterIdLst>
    <p:notesMasterId r:id="rId9"/>
  </p:notesMasterIdLst>
  <p:handoutMasterIdLst>
    <p:handoutMasterId r:id="rId10"/>
  </p:handoutMasterIdLst>
  <p:sldIdLst>
    <p:sldId id="268" r:id="rId5"/>
    <p:sldId id="271" r:id="rId6"/>
    <p:sldId id="272" r:id="rId7"/>
    <p:sldId id="269" r:id="rId8"/>
  </p:sldIdLst>
  <p:sldSz cx="6858000" cy="9906000" type="A4"/>
  <p:notesSz cx="10018713" cy="6888163"/>
  <p:defaultTex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169" userDrawn="1">
          <p15:clr>
            <a:srgbClr val="A4A3A4"/>
          </p15:clr>
        </p15:guide>
        <p15:guide id="2" pos="315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a:srgbClr val="FF3399"/>
    <a:srgbClr val="468BDE"/>
    <a:srgbClr val="009900"/>
    <a:srgbClr val="006600"/>
    <a:srgbClr val="339933"/>
    <a:srgbClr val="00CC00"/>
    <a:srgbClr val="F97FF9"/>
    <a:srgbClr val="FA8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23" autoAdjust="0"/>
    <p:restoredTop sz="95676" autoAdjust="0"/>
  </p:normalViewPr>
  <p:slideViewPr>
    <p:cSldViewPr>
      <p:cViewPr varScale="1">
        <p:scale>
          <a:sx n="49" d="100"/>
          <a:sy n="49" d="100"/>
        </p:scale>
        <p:origin x="2244" y="60"/>
      </p:cViewPr>
      <p:guideLst>
        <p:guide orient="horz" pos="3120"/>
        <p:guide pos="21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96" d="100"/>
          <a:sy n="96" d="100"/>
        </p:scale>
        <p:origin x="-1548" y="-90"/>
      </p:cViewPr>
      <p:guideLst>
        <p:guide orient="horz" pos="2169"/>
        <p:guide pos="315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5"/>
            <a:ext cx="4342308" cy="344685"/>
          </a:xfrm>
          <a:prstGeom prst="rect">
            <a:avLst/>
          </a:prstGeom>
        </p:spPr>
        <p:txBody>
          <a:bodyPr vert="horz" lIns="93069" tIns="46534" rIns="93069" bIns="4653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74047" y="5"/>
            <a:ext cx="4342307" cy="344685"/>
          </a:xfrm>
          <a:prstGeom prst="rect">
            <a:avLst/>
          </a:prstGeom>
        </p:spPr>
        <p:txBody>
          <a:bodyPr vert="horz" lIns="93069" tIns="46534" rIns="93069" bIns="46534" rtlCol="0"/>
          <a:lstStyle>
            <a:lvl1pPr algn="r">
              <a:defRPr sz="1200"/>
            </a:lvl1pPr>
          </a:lstStyle>
          <a:p>
            <a:fld id="{025547E2-9F44-417F-AC3A-49D51BDD8A4E}" type="datetimeFigureOut">
              <a:rPr kumimoji="1" lang="ja-JP" altLang="en-US" smtClean="0"/>
              <a:pPr/>
              <a:t>2018/8/30</a:t>
            </a:fld>
            <a:endParaRPr kumimoji="1" lang="ja-JP" altLang="en-US"/>
          </a:p>
        </p:txBody>
      </p:sp>
      <p:sp>
        <p:nvSpPr>
          <p:cNvPr id="4" name="フッター プレースホルダー 3"/>
          <p:cNvSpPr>
            <a:spLocks noGrp="1"/>
          </p:cNvSpPr>
          <p:nvPr>
            <p:ph type="ftr" sz="quarter" idx="2"/>
          </p:nvPr>
        </p:nvSpPr>
        <p:spPr>
          <a:xfrm>
            <a:off x="4" y="6542372"/>
            <a:ext cx="4342308" cy="344685"/>
          </a:xfrm>
          <a:prstGeom prst="rect">
            <a:avLst/>
          </a:prstGeom>
        </p:spPr>
        <p:txBody>
          <a:bodyPr vert="horz" lIns="93069" tIns="46534" rIns="93069" bIns="4653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74047" y="6542372"/>
            <a:ext cx="4342307" cy="344685"/>
          </a:xfrm>
          <a:prstGeom prst="rect">
            <a:avLst/>
          </a:prstGeom>
        </p:spPr>
        <p:txBody>
          <a:bodyPr vert="horz" lIns="93069" tIns="46534" rIns="93069" bIns="46534" rtlCol="0" anchor="b"/>
          <a:lstStyle>
            <a:lvl1pPr algn="r">
              <a:defRPr sz="1200"/>
            </a:lvl1pPr>
          </a:lstStyle>
          <a:p>
            <a:fld id="{A4810BC4-D8A1-4C4F-B94E-ED7A0EB28240}" type="slidenum">
              <a:rPr kumimoji="1" lang="ja-JP" altLang="en-US" smtClean="0"/>
              <a:pPr/>
              <a:t>‹#›</a:t>
            </a:fld>
            <a:endParaRPr kumimoji="1" lang="ja-JP" altLang="en-US"/>
          </a:p>
        </p:txBody>
      </p:sp>
    </p:spTree>
    <p:extLst>
      <p:ext uri="{BB962C8B-B14F-4D97-AF65-F5344CB8AC3E}">
        <p14:creationId xmlns:p14="http://schemas.microsoft.com/office/powerpoint/2010/main" val="2352085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2" y="8"/>
            <a:ext cx="4341441" cy="344409"/>
          </a:xfrm>
          <a:prstGeom prst="rect">
            <a:avLst/>
          </a:prstGeom>
        </p:spPr>
        <p:txBody>
          <a:bodyPr vert="horz" lIns="92299" tIns="46149" rIns="92299" bIns="46149" rtlCol="0"/>
          <a:lstStyle>
            <a:lvl1pPr algn="l">
              <a:defRPr sz="1300"/>
            </a:lvl1pPr>
          </a:lstStyle>
          <a:p>
            <a:endParaRPr kumimoji="1" lang="ja-JP" altLang="en-US"/>
          </a:p>
        </p:txBody>
      </p:sp>
      <p:sp>
        <p:nvSpPr>
          <p:cNvPr id="3" name="日付プレースホルダ 2"/>
          <p:cNvSpPr>
            <a:spLocks noGrp="1"/>
          </p:cNvSpPr>
          <p:nvPr>
            <p:ph type="dt" idx="1"/>
          </p:nvPr>
        </p:nvSpPr>
        <p:spPr>
          <a:xfrm>
            <a:off x="5674972" y="8"/>
            <a:ext cx="4341441" cy="344409"/>
          </a:xfrm>
          <a:prstGeom prst="rect">
            <a:avLst/>
          </a:prstGeom>
        </p:spPr>
        <p:txBody>
          <a:bodyPr vert="horz" lIns="92299" tIns="46149" rIns="92299" bIns="46149" rtlCol="0"/>
          <a:lstStyle>
            <a:lvl1pPr algn="r">
              <a:defRPr sz="1300"/>
            </a:lvl1pPr>
          </a:lstStyle>
          <a:p>
            <a:fld id="{34408F3C-E959-4582-AF6A-9427135A74A6}" type="datetimeFigureOut">
              <a:rPr kumimoji="1" lang="ja-JP" altLang="en-US" smtClean="0"/>
              <a:pPr/>
              <a:t>2018/8/30</a:t>
            </a:fld>
            <a:endParaRPr kumimoji="1" lang="ja-JP" altLang="en-US"/>
          </a:p>
        </p:txBody>
      </p:sp>
      <p:sp>
        <p:nvSpPr>
          <p:cNvPr id="4" name="スライド イメージ プレースホルダ 3"/>
          <p:cNvSpPr>
            <a:spLocks noGrp="1" noRot="1" noChangeAspect="1"/>
          </p:cNvSpPr>
          <p:nvPr>
            <p:ph type="sldImg" idx="2"/>
          </p:nvPr>
        </p:nvSpPr>
        <p:spPr>
          <a:xfrm>
            <a:off x="4114800" y="515938"/>
            <a:ext cx="1789113" cy="2584450"/>
          </a:xfrm>
          <a:prstGeom prst="rect">
            <a:avLst/>
          </a:prstGeom>
          <a:noFill/>
          <a:ln w="12700">
            <a:solidFill>
              <a:prstClr val="black"/>
            </a:solidFill>
          </a:ln>
        </p:spPr>
        <p:txBody>
          <a:bodyPr vert="horz" lIns="92299" tIns="46149" rIns="92299" bIns="46149" rtlCol="0" anchor="ctr"/>
          <a:lstStyle/>
          <a:p>
            <a:endParaRPr lang="ja-JP" altLang="en-US"/>
          </a:p>
        </p:txBody>
      </p:sp>
      <p:sp>
        <p:nvSpPr>
          <p:cNvPr id="5" name="ノート プレースホルダ 4"/>
          <p:cNvSpPr>
            <a:spLocks noGrp="1"/>
          </p:cNvSpPr>
          <p:nvPr>
            <p:ph type="body" sz="quarter" idx="3"/>
          </p:nvPr>
        </p:nvSpPr>
        <p:spPr>
          <a:xfrm>
            <a:off x="1001877" y="3271881"/>
            <a:ext cx="8014970" cy="3099673"/>
          </a:xfrm>
          <a:prstGeom prst="rect">
            <a:avLst/>
          </a:prstGeom>
        </p:spPr>
        <p:txBody>
          <a:bodyPr vert="horz" lIns="92299" tIns="46149" rIns="92299" bIns="4614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2" y="6542568"/>
            <a:ext cx="4341441" cy="344409"/>
          </a:xfrm>
          <a:prstGeom prst="rect">
            <a:avLst/>
          </a:prstGeom>
        </p:spPr>
        <p:txBody>
          <a:bodyPr vert="horz" lIns="92299" tIns="46149" rIns="92299" bIns="46149"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5674972" y="6542568"/>
            <a:ext cx="4341441" cy="344409"/>
          </a:xfrm>
          <a:prstGeom prst="rect">
            <a:avLst/>
          </a:prstGeom>
        </p:spPr>
        <p:txBody>
          <a:bodyPr vert="horz" lIns="92299" tIns="46149" rIns="92299" bIns="46149" rtlCol="0" anchor="b"/>
          <a:lstStyle>
            <a:lvl1pPr algn="r">
              <a:defRPr sz="1300"/>
            </a:lvl1pPr>
          </a:lstStyle>
          <a:p>
            <a:fld id="{64275003-7255-4762-9EED-7BAE64DB6B86}" type="slidenum">
              <a:rPr kumimoji="1" lang="ja-JP" altLang="en-US" smtClean="0"/>
              <a:pPr/>
              <a:t>‹#›</a:t>
            </a:fld>
            <a:endParaRPr kumimoji="1" lang="ja-JP" altLang="en-US"/>
          </a:p>
        </p:txBody>
      </p:sp>
    </p:spTree>
    <p:extLst>
      <p:ext uri="{BB962C8B-B14F-4D97-AF65-F5344CB8AC3E}">
        <p14:creationId xmlns:p14="http://schemas.microsoft.com/office/powerpoint/2010/main" val="3485418709"/>
      </p:ext>
    </p:extLst>
  </p:cSld>
  <p:clrMap bg1="lt1" tx1="dk1" bg2="lt2" tx2="dk2" accent1="accent1" accent2="accent2" accent3="accent3" accent4="accent4" accent5="accent5" accent6="accent6" hlink="hlink" folHlink="folHlink"/>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3"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8"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3"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114800" y="515938"/>
            <a:ext cx="1789113" cy="2584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4275003-7255-4762-9EED-7BAE64DB6B86}" type="slidenum">
              <a:rPr kumimoji="1" lang="ja-JP" altLang="en-US" smtClean="0"/>
              <a:pPr/>
              <a:t>1</a:t>
            </a:fld>
            <a:endParaRPr kumimoji="1" lang="ja-JP" altLang="en-US"/>
          </a:p>
        </p:txBody>
      </p:sp>
    </p:spTree>
    <p:extLst>
      <p:ext uri="{BB962C8B-B14F-4D97-AF65-F5344CB8AC3E}">
        <p14:creationId xmlns:p14="http://schemas.microsoft.com/office/powerpoint/2010/main" val="103609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057650" y="504825"/>
            <a:ext cx="1751013" cy="25288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4275003-7255-4762-9EED-7BAE64DB6B86}" type="slidenum">
              <a:rPr kumimoji="1" lang="ja-JP" altLang="en-US" smtClean="0"/>
              <a:pPr/>
              <a:t>2</a:t>
            </a:fld>
            <a:endParaRPr kumimoji="1" lang="ja-JP" altLang="en-US"/>
          </a:p>
        </p:txBody>
      </p:sp>
    </p:spTree>
    <p:extLst>
      <p:ext uri="{BB962C8B-B14F-4D97-AF65-F5344CB8AC3E}">
        <p14:creationId xmlns:p14="http://schemas.microsoft.com/office/powerpoint/2010/main" val="102558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114800" y="515938"/>
            <a:ext cx="1789113" cy="2584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4275003-7255-4762-9EED-7BAE64DB6B86}" type="slidenum">
              <a:rPr kumimoji="1" lang="ja-JP" altLang="en-US" smtClean="0"/>
              <a:pPr/>
              <a:t>3</a:t>
            </a:fld>
            <a:endParaRPr kumimoji="1" lang="ja-JP" altLang="en-US"/>
          </a:p>
        </p:txBody>
      </p:sp>
    </p:spTree>
    <p:extLst>
      <p:ext uri="{BB962C8B-B14F-4D97-AF65-F5344CB8AC3E}">
        <p14:creationId xmlns:p14="http://schemas.microsoft.com/office/powerpoint/2010/main" val="103609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114800" y="515938"/>
            <a:ext cx="1789113" cy="2584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4275003-7255-4762-9EED-7BAE64DB6B86}" type="slidenum">
              <a:rPr kumimoji="1" lang="ja-JP" altLang="en-US" smtClean="0"/>
              <a:pPr/>
              <a:t>4</a:t>
            </a:fld>
            <a:endParaRPr kumimoji="1" lang="ja-JP" altLang="en-US"/>
          </a:p>
        </p:txBody>
      </p:sp>
    </p:spTree>
    <p:extLst>
      <p:ext uri="{BB962C8B-B14F-4D97-AF65-F5344CB8AC3E}">
        <p14:creationId xmlns:p14="http://schemas.microsoft.com/office/powerpoint/2010/main" val="103609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dirty="0"/>
              <a:t>マスタ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98C65B7-D74D-4529-8AC5-6FF8A825185C}" type="datetime1">
              <a:rPr kumimoji="1" lang="ja-JP" altLang="en-US" smtClean="0"/>
              <a:pPr/>
              <a:t>2018/8/30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Copyright</a:t>
            </a:r>
            <a:r>
              <a:rPr kumimoji="1" lang="ja-JP" altLang="en-US"/>
              <a:t>北出経営労務事務所</a:t>
            </a:r>
            <a:r>
              <a:rPr kumimoji="1" lang="en-US" altLang="ja-JP"/>
              <a:t>All Rights Reserved.</a:t>
            </a:r>
            <a:endParaRPr kumimoji="1" lang="ja-JP" altLang="en-US"/>
          </a:p>
        </p:txBody>
      </p:sp>
      <p:sp>
        <p:nvSpPr>
          <p:cNvPr id="6" name="スライド番号プレースホルダ 5"/>
          <p:cNvSpPr>
            <a:spLocks noGrp="1"/>
          </p:cNvSpPr>
          <p:nvPr>
            <p:ph type="sldNum" sz="quarter" idx="12"/>
          </p:nvPr>
        </p:nvSpPr>
        <p:spPr/>
        <p:txBody>
          <a:bodyPr/>
          <a:lstStyle/>
          <a:p>
            <a:fld id="{7AB8F365-BA17-48BC-B9FB-4E53532F3D0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589E8CA-728B-4085-A0F3-E7987AEA1290}" type="datetimeFigureOut">
              <a:rPr kumimoji="1" lang="ja-JP" altLang="en-US" smtClean="0"/>
              <a:pPr/>
              <a:t>2018/8/30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8F6F4CF-BB88-466D-B05E-B44F9455F2ED}"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79D73542-9642-446F-A71D-1F7FAF66ED3F}" type="datetimeFigureOut">
              <a:rPr kumimoji="1" lang="ja-JP" altLang="en-US" smtClean="0"/>
              <a:pPr/>
              <a:t>2018/8/30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69834A3-40E6-48D3-B862-468A2027882A}"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613400"/>
            <a:ext cx="4800600" cy="253206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A2DE0258-E721-4590-8B97-D3159A16279C}" type="datetimeFigureOut">
              <a:rPr kumimoji="1" lang="ja-JP" altLang="en-US" smtClean="0"/>
              <a:pPr/>
              <a:t>2018/8/30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DD12E05-0180-4947-ABED-F403259B2A09}"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23" tIns="45712" rIns="91423" bIns="45712"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311402"/>
            <a:ext cx="6172200" cy="6537502"/>
          </a:xfrm>
          <a:prstGeom prst="rect">
            <a:avLst/>
          </a:prstGeom>
        </p:spPr>
        <p:txBody>
          <a:bodyPr vert="horz" lIns="91423" tIns="45712" rIns="91423" bIns="45712"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342900" y="9181396"/>
            <a:ext cx="1600200" cy="527402"/>
          </a:xfrm>
          <a:prstGeom prst="rect">
            <a:avLst/>
          </a:prstGeom>
        </p:spPr>
        <p:txBody>
          <a:bodyPr vert="horz" lIns="91423" tIns="45712" rIns="91423" bIns="45712" rtlCol="0" anchor="ctr"/>
          <a:lstStyle>
            <a:lvl1pPr algn="l">
              <a:defRPr sz="1200">
                <a:solidFill>
                  <a:schemeClr val="tx1">
                    <a:tint val="75000"/>
                  </a:schemeClr>
                </a:solidFill>
              </a:defRPr>
            </a:lvl1pPr>
          </a:lstStyle>
          <a:p>
            <a:fld id="{89998B1D-9437-458C-BAA1-75F35C11FF8A}" type="datetime1">
              <a:rPr kumimoji="1" lang="ja-JP" altLang="en-US" smtClean="0"/>
              <a:pPr/>
              <a:t>2018/8/30</a:t>
            </a:fld>
            <a:endParaRPr kumimoji="1" lang="ja-JP" altLang="en-US"/>
          </a:p>
        </p:txBody>
      </p:sp>
      <p:sp>
        <p:nvSpPr>
          <p:cNvPr id="5" name="フッター プレースホルダ 4"/>
          <p:cNvSpPr>
            <a:spLocks noGrp="1"/>
          </p:cNvSpPr>
          <p:nvPr>
            <p:ph type="ftr" sz="quarter" idx="3"/>
          </p:nvPr>
        </p:nvSpPr>
        <p:spPr>
          <a:xfrm>
            <a:off x="2343150" y="9181396"/>
            <a:ext cx="2171700" cy="527402"/>
          </a:xfrm>
          <a:prstGeom prst="rect">
            <a:avLst/>
          </a:prstGeom>
        </p:spPr>
        <p:txBody>
          <a:bodyPr vert="horz" lIns="91423" tIns="45712" rIns="91423" bIns="45712" rtlCol="0" anchor="ctr"/>
          <a:lstStyle>
            <a:lvl1pPr algn="ctr">
              <a:defRPr sz="1200">
                <a:solidFill>
                  <a:schemeClr val="tx1">
                    <a:tint val="75000"/>
                  </a:schemeClr>
                </a:solidFill>
              </a:defRPr>
            </a:lvl1pPr>
          </a:lstStyle>
          <a:p>
            <a:r>
              <a:rPr kumimoji="1" lang="en-US" altLang="ja-JP"/>
              <a:t>Copyright</a:t>
            </a:r>
            <a:r>
              <a:rPr kumimoji="1" lang="ja-JP" altLang="en-US"/>
              <a:t>北出経営労務事務所</a:t>
            </a:r>
            <a:r>
              <a:rPr kumimoji="1" lang="en-US" altLang="ja-JP"/>
              <a:t>All Rights Reserved.</a:t>
            </a:r>
            <a:endParaRPr kumimoji="1" lang="ja-JP" altLang="en-US"/>
          </a:p>
        </p:txBody>
      </p:sp>
      <p:sp>
        <p:nvSpPr>
          <p:cNvPr id="6" name="スライド番号プレースホルダ 5"/>
          <p:cNvSpPr>
            <a:spLocks noGrp="1"/>
          </p:cNvSpPr>
          <p:nvPr>
            <p:ph type="sldNum" sz="quarter" idx="4"/>
          </p:nvPr>
        </p:nvSpPr>
        <p:spPr>
          <a:xfrm>
            <a:off x="4914900" y="9181396"/>
            <a:ext cx="1600200" cy="527402"/>
          </a:xfrm>
          <a:prstGeom prst="rect">
            <a:avLst/>
          </a:prstGeom>
        </p:spPr>
        <p:txBody>
          <a:bodyPr vert="horz" lIns="91423" tIns="45712" rIns="91423" bIns="45712" rtlCol="0" anchor="ctr"/>
          <a:lstStyle>
            <a:lvl1pPr algn="r">
              <a:defRPr sz="1200">
                <a:solidFill>
                  <a:schemeClr val="tx1">
                    <a:tint val="75000"/>
                  </a:schemeClr>
                </a:solidFill>
              </a:defRPr>
            </a:lvl1pPr>
          </a:lstStyle>
          <a:p>
            <a:fld id="{7AB8F365-BA17-48BC-B9FB-4E53532F3D04}" type="slidenum">
              <a:rPr kumimoji="1" lang="ja-JP" altLang="en-US" smtClean="0"/>
              <a:pPr/>
              <a:t>‹#›</a:t>
            </a:fld>
            <a:endParaRPr kumimoji="1" lang="ja-JP" altLang="en-US"/>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400" y="-154696"/>
            <a:ext cx="7173416" cy="10148256"/>
          </a:xfrm>
          <a:prstGeom prst="rect">
            <a:avLst/>
          </a:prstGeom>
        </p:spPr>
      </p:pic>
      <p:sp>
        <p:nvSpPr>
          <p:cNvPr id="10" name="テキスト ボックス 9">
            <a:extLst>
              <a:ext uri="{FF2B5EF4-FFF2-40B4-BE49-F238E27FC236}">
                <a16:creationId xmlns="" xmlns:a16="http://schemas.microsoft.com/office/drawing/2014/main" id="{8CA99DB4-DE07-45A6-B512-757C94A18C47}"/>
              </a:ext>
            </a:extLst>
          </p:cNvPr>
          <p:cNvSpPr txBox="1"/>
          <p:nvPr userDrawn="1"/>
        </p:nvSpPr>
        <p:spPr>
          <a:xfrm>
            <a:off x="38100" y="116444"/>
            <a:ext cx="3166251" cy="507831"/>
          </a:xfrm>
          <a:prstGeom prst="rect">
            <a:avLst/>
          </a:prstGeom>
          <a:noFill/>
        </p:spPr>
        <p:txBody>
          <a:bodyPr wrap="square" rtlCol="0">
            <a:spAutoFit/>
          </a:bodyPr>
          <a:lstStyle/>
          <a:p>
            <a:r>
              <a:rPr kumimoji="1" lang="ja-JP" altLang="en-US" sz="1350" b="1" spc="190" baseline="0" dirty="0">
                <a:effectLst/>
                <a:latin typeface="游明朝 Demibold" panose="02020600000000000000" pitchFamily="18" charset="-128"/>
                <a:ea typeface="游明朝 Demibold" panose="02020600000000000000" pitchFamily="18" charset="-128"/>
              </a:rPr>
              <a:t>福井県の中小、ベンチャー企業を</a:t>
            </a:r>
            <a:endParaRPr kumimoji="1" lang="en-US" altLang="ja-JP" sz="1350" b="1" spc="190" baseline="0" dirty="0">
              <a:effectLst/>
              <a:latin typeface="游明朝 Demibold" panose="02020600000000000000" pitchFamily="18" charset="-128"/>
              <a:ea typeface="游明朝 Demibold" panose="02020600000000000000" pitchFamily="18" charset="-128"/>
            </a:endParaRPr>
          </a:p>
          <a:p>
            <a:r>
              <a:rPr kumimoji="1" lang="ja-JP" altLang="en-US" sz="1350" b="1" spc="0" dirty="0">
                <a:effectLst/>
                <a:latin typeface="游明朝 Demibold" panose="02020600000000000000" pitchFamily="18" charset="-128"/>
                <a:ea typeface="游明朝 Demibold" panose="02020600000000000000" pitchFamily="18" charset="-128"/>
              </a:rPr>
              <a:t>経営・人事・労務の視点で元気にする</a:t>
            </a:r>
            <a:endParaRPr kumimoji="1" lang="ja-JP" altLang="en-US" sz="1350" b="0" spc="0" dirty="0">
              <a:effectLst/>
              <a:latin typeface="Cambria" panose="02040503050406030204" pitchFamily="18" charset="0"/>
            </a:endParaRPr>
          </a:p>
        </p:txBody>
      </p:sp>
      <p:sp>
        <p:nvSpPr>
          <p:cNvPr id="11" name="テキスト ボックス 10">
            <a:extLst>
              <a:ext uri="{FF2B5EF4-FFF2-40B4-BE49-F238E27FC236}">
                <a16:creationId xmlns="" xmlns:a16="http://schemas.microsoft.com/office/drawing/2014/main" id="{53468605-BE4F-4F65-8FC6-AC325DA55B3E}"/>
              </a:ext>
            </a:extLst>
          </p:cNvPr>
          <p:cNvSpPr txBox="1"/>
          <p:nvPr userDrawn="1"/>
        </p:nvSpPr>
        <p:spPr>
          <a:xfrm>
            <a:off x="3000550" y="239336"/>
            <a:ext cx="500458" cy="400110"/>
          </a:xfrm>
          <a:prstGeom prst="rect">
            <a:avLst/>
          </a:prstGeom>
          <a:noFill/>
        </p:spPr>
        <p:txBody>
          <a:bodyPr wrap="none" rtlCol="0">
            <a:spAutoFit/>
          </a:bodyPr>
          <a:lstStyle/>
          <a:p>
            <a:r>
              <a:rPr kumimoji="1" lang="en-US" altLang="ja-JP" sz="1600" b="0" spc="0" dirty="0">
                <a:effectLst/>
                <a:latin typeface="Cambria" panose="02040503050406030204" pitchFamily="18" charset="0"/>
              </a:rPr>
              <a:t>W</a:t>
            </a:r>
            <a:r>
              <a:rPr kumimoji="1" lang="en-US" altLang="ja-JP" sz="2000" b="0" spc="0" dirty="0">
                <a:effectLst/>
                <a:latin typeface="Cambria" panose="02040503050406030204" pitchFamily="18" charset="0"/>
              </a:rPr>
              <a:t>S</a:t>
            </a:r>
            <a:endParaRPr kumimoji="1" lang="ja-JP" altLang="en-US" sz="2000" b="0" spc="0" dirty="0">
              <a:effectLst/>
              <a:latin typeface="Cambria" panose="02040503050406030204" pitchFamily="18" charset="0"/>
            </a:endParaRPr>
          </a:p>
        </p:txBody>
      </p:sp>
      <p:sp>
        <p:nvSpPr>
          <p:cNvPr id="12" name="テキスト ボックス 11">
            <a:extLst>
              <a:ext uri="{FF2B5EF4-FFF2-40B4-BE49-F238E27FC236}">
                <a16:creationId xmlns="" xmlns:a16="http://schemas.microsoft.com/office/drawing/2014/main" id="{2C49C9F9-502E-49DE-8328-F37A05401E82}"/>
              </a:ext>
            </a:extLst>
          </p:cNvPr>
          <p:cNvSpPr txBox="1"/>
          <p:nvPr userDrawn="1"/>
        </p:nvSpPr>
        <p:spPr>
          <a:xfrm>
            <a:off x="2994138" y="56456"/>
            <a:ext cx="506870" cy="400110"/>
          </a:xfrm>
          <a:prstGeom prst="rect">
            <a:avLst/>
          </a:prstGeom>
          <a:noFill/>
        </p:spPr>
        <p:txBody>
          <a:bodyPr wrap="none" rtlCol="0">
            <a:spAutoFit/>
          </a:bodyPr>
          <a:lstStyle/>
          <a:p>
            <a:r>
              <a:rPr kumimoji="1" lang="en-US" altLang="ja-JP" sz="2000" b="0" spc="0" dirty="0">
                <a:effectLst/>
                <a:latin typeface="Cambria" panose="02040503050406030204" pitchFamily="18" charset="0"/>
              </a:rPr>
              <a:t>NE</a:t>
            </a:r>
            <a:endParaRPr kumimoji="1" lang="ja-JP" altLang="en-US" sz="2000" b="0" spc="0" dirty="0">
              <a:effectLst/>
              <a:latin typeface="Cambria" panose="02040503050406030204" pitchFamily="18" charset="0"/>
            </a:endParaRPr>
          </a:p>
        </p:txBody>
      </p:sp>
      <p:pic>
        <p:nvPicPr>
          <p:cNvPr id="16" name="図 15"/>
          <p:cNvPicPr>
            <a:picLocks noChangeAspect="1"/>
          </p:cNvPicPr>
          <p:nvPr userDrawn="1"/>
        </p:nvPicPr>
        <p:blipFill rotWithShape="1">
          <a:blip r:embed="rId4" cstate="print">
            <a:extLst>
              <a:ext uri="{28A0092B-C50C-407E-A947-70E740481C1C}">
                <a14:useLocalDpi xmlns:a14="http://schemas.microsoft.com/office/drawing/2010/main" val="0"/>
              </a:ext>
            </a:extLst>
          </a:blip>
          <a:srcRect t="8962"/>
          <a:stretch/>
        </p:blipFill>
        <p:spPr>
          <a:xfrm>
            <a:off x="41920" y="589421"/>
            <a:ext cx="3747120" cy="24221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1168" y="-74245"/>
            <a:ext cx="1959868" cy="1441707"/>
          </a:xfrm>
          <a:prstGeom prst="rect">
            <a:avLst/>
          </a:prstGeom>
        </p:spPr>
      </p:pic>
      <p:sp>
        <p:nvSpPr>
          <p:cNvPr id="2" name="タイトル プレースホルダ 1"/>
          <p:cNvSpPr>
            <a:spLocks noGrp="1"/>
          </p:cNvSpPr>
          <p:nvPr>
            <p:ph type="title"/>
          </p:nvPr>
        </p:nvSpPr>
        <p:spPr>
          <a:xfrm>
            <a:off x="342900" y="396875"/>
            <a:ext cx="6172200" cy="1651000"/>
          </a:xfrm>
          <a:prstGeom prst="rect">
            <a:avLst/>
          </a:prstGeom>
        </p:spPr>
        <p:txBody>
          <a:bodyPr vert="horz" lIns="91440" tIns="45720" rIns="91440" bIns="45720" rtlCol="0" anchor="ctr">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342900" y="2311400"/>
            <a:ext cx="6172200" cy="6537325"/>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9589E8CA-728B-4085-A0F3-E7987AEA1290}" type="datetimeFigureOut">
              <a:rPr kumimoji="1" lang="ja-JP" altLang="en-US" smtClean="0"/>
              <a:pPr/>
              <a:t>2018/8/30</a:t>
            </a:fld>
            <a:endParaRPr kumimoji="1" lang="ja-JP" altLang="en-US"/>
          </a:p>
        </p:txBody>
      </p:sp>
      <p:sp>
        <p:nvSpPr>
          <p:cNvPr id="5" name="フッター プレースホルダ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68F6F4CF-BB88-466D-B05E-B44F9455F2ED}" type="slidenum">
              <a:rPr kumimoji="1" lang="ja-JP" altLang="en-US" smtClean="0"/>
              <a:pPr/>
              <a:t>‹#›</a:t>
            </a:fld>
            <a:endParaRPr kumimoji="1" lang="ja-JP" altLang="en-US"/>
          </a:p>
        </p:txBody>
      </p:sp>
      <p:pic>
        <p:nvPicPr>
          <p:cNvPr id="2050" name="Picture 2" descr="C:\Users\kkr-1\Desktop\事務所ニュース\P2-01.png"/>
          <p:cNvPicPr>
            <a:picLocks noChangeAspect="1" noChangeArrowheads="1"/>
          </p:cNvPicPr>
          <p:nvPr userDrawn="1"/>
        </p:nvPicPr>
        <p:blipFill>
          <a:blip r:embed="rId4" cstate="print"/>
          <a:srcRect/>
          <a:stretch>
            <a:fillRect/>
          </a:stretch>
        </p:blipFill>
        <p:spPr bwMode="auto">
          <a:xfrm>
            <a:off x="116632" y="128464"/>
            <a:ext cx="2588419" cy="1944216"/>
          </a:xfrm>
          <a:prstGeom prst="rect">
            <a:avLst/>
          </a:prstGeom>
          <a:noFill/>
        </p:spPr>
      </p:pic>
      <p:pic>
        <p:nvPicPr>
          <p:cNvPr id="2052" name="Picture 4" descr="C:\Users\kkr-1\Desktop\事務所ニュース\P2-04.png"/>
          <p:cNvPicPr>
            <a:picLocks noChangeAspect="1" noChangeArrowheads="1"/>
          </p:cNvPicPr>
          <p:nvPr userDrawn="1"/>
        </p:nvPicPr>
        <p:blipFill>
          <a:blip r:embed="rId5" cstate="print"/>
          <a:srcRect/>
          <a:stretch>
            <a:fillRect/>
          </a:stretch>
        </p:blipFill>
        <p:spPr bwMode="auto">
          <a:xfrm>
            <a:off x="5589240" y="84634"/>
            <a:ext cx="1195388" cy="1123950"/>
          </a:xfrm>
          <a:prstGeom prst="rect">
            <a:avLst/>
          </a:prstGeom>
          <a:noFill/>
        </p:spPr>
      </p:pic>
      <p:sp>
        <p:nvSpPr>
          <p:cNvPr id="10" name="テキスト ボックス 9"/>
          <p:cNvSpPr txBox="1"/>
          <p:nvPr userDrawn="1"/>
        </p:nvSpPr>
        <p:spPr>
          <a:xfrm>
            <a:off x="2564904" y="200472"/>
            <a:ext cx="3384376" cy="276999"/>
          </a:xfrm>
          <a:prstGeom prst="rect">
            <a:avLst/>
          </a:prstGeom>
          <a:noFill/>
        </p:spPr>
        <p:txBody>
          <a:bodyPr wrap="square" rtlCol="0">
            <a:spAutoFit/>
          </a:bodyPr>
          <a:lstStyle/>
          <a:p>
            <a:r>
              <a:rPr kumimoji="1" lang="ja-JP" altLang="en-US" sz="1200" dirty="0">
                <a:effectLst>
                  <a:outerShdw blurRad="38100" dist="38100" dir="2700000" algn="tl">
                    <a:srgbClr val="000000">
                      <a:alpha val="43137"/>
                    </a:srgbClr>
                  </a:outerShdw>
                </a:effectLst>
                <a:latin typeface="Meiryo UI" pitchFamily="50" charset="-128"/>
                <a:ea typeface="Meiryo UI" pitchFamily="50" charset="-128"/>
              </a:rPr>
              <a:t>北出が“今！ココ！知ってほしい！をお伝えします。</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875"/>
            <a:ext cx="6172200" cy="1651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311400"/>
            <a:ext cx="6172200" cy="6537325"/>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79D73542-9642-446F-A71D-1F7FAF66ED3F}" type="datetimeFigureOut">
              <a:rPr kumimoji="1" lang="ja-JP" altLang="en-US" smtClean="0"/>
              <a:pPr/>
              <a:t>2018/8/30</a:t>
            </a:fld>
            <a:endParaRPr kumimoji="1" lang="ja-JP" altLang="en-US"/>
          </a:p>
        </p:txBody>
      </p:sp>
      <p:sp>
        <p:nvSpPr>
          <p:cNvPr id="5" name="フッター プレースホルダ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C69834A3-40E6-48D3-B862-468A2027882A}" type="slidenum">
              <a:rPr kumimoji="1" lang="ja-JP" altLang="en-US" smtClean="0"/>
              <a:pPr/>
              <a:t>‹#›</a:t>
            </a:fld>
            <a:endParaRPr kumimoji="1"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8" y="-159568"/>
            <a:ext cx="7029400" cy="10115186"/>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875"/>
            <a:ext cx="6172200" cy="1651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4" name="日付プレースホルダ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A2DE0258-E721-4590-8B97-D3159A16279C}" type="datetimeFigureOut">
              <a:rPr kumimoji="1" lang="ja-JP" altLang="en-US" smtClean="0"/>
              <a:pPr/>
              <a:t>2018/8/30</a:t>
            </a:fld>
            <a:endParaRPr kumimoji="1" lang="ja-JP" altLang="en-US"/>
          </a:p>
        </p:txBody>
      </p:sp>
      <p:sp>
        <p:nvSpPr>
          <p:cNvPr id="5" name="フッター プレースホルダ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4DD12E05-0180-4947-ABED-F403259B2A09}"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809" y="9151760"/>
            <a:ext cx="614929" cy="614929"/>
          </a:xfrm>
          <a:prstGeom prst="rect">
            <a:avLst/>
          </a:prstGeom>
        </p:spPr>
      </p:pic>
      <p:sp>
        <p:nvSpPr>
          <p:cNvPr id="65" name="テキスト ボックス 48"/>
          <p:cNvSpPr txBox="1"/>
          <p:nvPr/>
        </p:nvSpPr>
        <p:spPr>
          <a:xfrm>
            <a:off x="2981792" y="1452948"/>
            <a:ext cx="936104" cy="646331"/>
          </a:xfrm>
          <a:prstGeom prst="rect">
            <a:avLst/>
          </a:prstGeom>
          <a:noFill/>
        </p:spPr>
        <p:txBody>
          <a:bodyPr wrap="square" rtlCol="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r>
              <a:rPr kumimoji="1" lang="en-US" altLang="ja-JP" sz="3600" b="1" dirty="0">
                <a:solidFill>
                  <a:srgbClr val="FF6569"/>
                </a:solidFill>
                <a:effectLst>
                  <a:outerShdw blurRad="38100" dist="38100" dir="2700000" algn="tl">
                    <a:srgbClr val="000000">
                      <a:alpha val="43137"/>
                    </a:srgbClr>
                  </a:outerShdw>
                </a:effectLst>
                <a:latin typeface="Corbel" pitchFamily="34" charset="0"/>
              </a:rPr>
              <a:t>128</a:t>
            </a:r>
            <a:endParaRPr kumimoji="1" lang="ja-JP" altLang="en-US" sz="3600" b="1" dirty="0">
              <a:solidFill>
                <a:srgbClr val="FF6569"/>
              </a:solidFill>
              <a:effectLst>
                <a:outerShdw blurRad="38100" dist="38100" dir="2700000" algn="tl">
                  <a:srgbClr val="000000">
                    <a:alpha val="43137"/>
                  </a:srgbClr>
                </a:outerShdw>
              </a:effectLst>
              <a:latin typeface="Corbel" pitchFamily="34" charset="0"/>
            </a:endParaRPr>
          </a:p>
        </p:txBody>
      </p:sp>
      <p:pic>
        <p:nvPicPr>
          <p:cNvPr id="3" name="図 2">
            <a:extLst>
              <a:ext uri="{FF2B5EF4-FFF2-40B4-BE49-F238E27FC236}">
                <a16:creationId xmlns="" xmlns:a16="http://schemas.microsoft.com/office/drawing/2014/main" id="{62FC0234-2DDD-4FD4-A60E-74AFC0884919}"/>
              </a:ext>
            </a:extLst>
          </p:cNvPr>
          <p:cNvPicPr>
            <a:picLocks noChangeAspect="1"/>
          </p:cNvPicPr>
          <p:nvPr/>
        </p:nvPicPr>
        <p:blipFill>
          <a:blip r:embed="rId4">
            <a:duotone>
              <a:prstClr val="black"/>
              <a:srgbClr val="FFFF66">
                <a:tint val="45000"/>
                <a:satMod val="400000"/>
              </a:srgbClr>
            </a:duotone>
            <a:extLst>
              <a:ext uri="{28A0092B-C50C-407E-A947-70E740481C1C}">
                <a14:useLocalDpi xmlns:a14="http://schemas.microsoft.com/office/drawing/2010/main" val="0"/>
              </a:ext>
            </a:extLst>
          </a:blip>
          <a:stretch>
            <a:fillRect/>
          </a:stretch>
        </p:blipFill>
        <p:spPr>
          <a:xfrm>
            <a:off x="3976972" y="9489"/>
            <a:ext cx="2423232" cy="2423232"/>
          </a:xfrm>
          <a:prstGeom prst="rect">
            <a:avLst/>
          </a:prstGeom>
        </p:spPr>
      </p:pic>
      <p:pic>
        <p:nvPicPr>
          <p:cNvPr id="6" name="図 5">
            <a:extLst>
              <a:ext uri="{FF2B5EF4-FFF2-40B4-BE49-F238E27FC236}">
                <a16:creationId xmlns="" xmlns:a16="http://schemas.microsoft.com/office/drawing/2014/main" id="{08A33F67-C763-461A-8464-5C84D9C432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6759" y="1385093"/>
            <a:ext cx="587867" cy="1288785"/>
          </a:xfrm>
          <a:prstGeom prst="rect">
            <a:avLst/>
          </a:prstGeom>
        </p:spPr>
      </p:pic>
      <p:pic>
        <p:nvPicPr>
          <p:cNvPr id="8" name="図 7">
            <a:extLst>
              <a:ext uri="{FF2B5EF4-FFF2-40B4-BE49-F238E27FC236}">
                <a16:creationId xmlns="" xmlns:a16="http://schemas.microsoft.com/office/drawing/2014/main" id="{C44FC179-501C-46A1-BE7D-612E1B986A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4626" y="1382483"/>
            <a:ext cx="492401" cy="1288784"/>
          </a:xfrm>
          <a:prstGeom prst="rect">
            <a:avLst/>
          </a:prstGeom>
        </p:spPr>
      </p:pic>
      <p:sp>
        <p:nvSpPr>
          <p:cNvPr id="9" name="テキスト ボックス 8">
            <a:extLst>
              <a:ext uri="{FF2B5EF4-FFF2-40B4-BE49-F238E27FC236}">
                <a16:creationId xmlns="" xmlns:a16="http://schemas.microsoft.com/office/drawing/2014/main" id="{3B62AEEF-668D-47E2-B196-251824134BAB}"/>
              </a:ext>
            </a:extLst>
          </p:cNvPr>
          <p:cNvSpPr txBox="1"/>
          <p:nvPr/>
        </p:nvSpPr>
        <p:spPr>
          <a:xfrm>
            <a:off x="4233693" y="-171187"/>
            <a:ext cx="1505723" cy="3323987"/>
          </a:xfrm>
          <a:prstGeom prst="rect">
            <a:avLst/>
          </a:prstGeom>
          <a:noFill/>
        </p:spPr>
        <p:txBody>
          <a:bodyPr wrap="square" rtlCol="0">
            <a:spAutoFit/>
          </a:bodyPr>
          <a:lstStyle/>
          <a:p>
            <a:r>
              <a:rPr kumimoji="1" lang="en-US" altLang="ja-JP" sz="21000" dirty="0">
                <a:solidFill>
                  <a:schemeClr val="bg1"/>
                </a:solidFill>
                <a:latin typeface="Book Antiqua" panose="02040602050305030304" pitchFamily="18" charset="0"/>
                <a:ea typeface="Microsoft Office Preview Font" panose="020B0502040204020203" pitchFamily="34"/>
              </a:rPr>
              <a:t>9</a:t>
            </a:r>
            <a:endParaRPr kumimoji="1" lang="ja-JP" altLang="en-US" sz="21000" dirty="0">
              <a:solidFill>
                <a:schemeClr val="bg1"/>
              </a:solidFill>
              <a:latin typeface="Book Antiqua" panose="02040602050305030304" pitchFamily="18" charset="0"/>
            </a:endParaRPr>
          </a:p>
        </p:txBody>
      </p:sp>
      <p:sp>
        <p:nvSpPr>
          <p:cNvPr id="51" name="テキスト ボックス 50">
            <a:extLst>
              <a:ext uri="{FF2B5EF4-FFF2-40B4-BE49-F238E27FC236}">
                <a16:creationId xmlns="" xmlns:a16="http://schemas.microsoft.com/office/drawing/2014/main" id="{9832208E-28B0-4B03-902B-6BED704984D6}"/>
              </a:ext>
            </a:extLst>
          </p:cNvPr>
          <p:cNvSpPr txBox="1"/>
          <p:nvPr/>
        </p:nvSpPr>
        <p:spPr>
          <a:xfrm>
            <a:off x="2132856" y="3008784"/>
            <a:ext cx="5040560" cy="1308050"/>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〇生産性を高めるヒント○</a:t>
            </a:r>
            <a:endParaRPr lang="en-US" altLang="ja-JP" sz="1400" dirty="0">
              <a:latin typeface="HG丸ｺﾞｼｯｸM-PRO" pitchFamily="50" charset="-128"/>
              <a:ea typeface="HG丸ｺﾞｼｯｸM-PRO" pitchFamily="50" charset="-128"/>
            </a:endParaRPr>
          </a:p>
          <a:p>
            <a:pPr fontAlgn="base"/>
            <a:r>
              <a:rPr lang="ja-JP" altLang="en-US" sz="1300" dirty="0">
                <a:latin typeface="HG丸ｺﾞｼｯｸM-PRO" panose="020F0600000000000000" pitchFamily="50" charset="-128"/>
                <a:ea typeface="HG丸ｺﾞｼｯｸM-PRO" panose="020F0600000000000000" pitchFamily="50" charset="-128"/>
              </a:rPr>
              <a:t>ピーター・ドラッカーも生産性に触れている。</a:t>
            </a:r>
            <a:endParaRPr lang="en-US" altLang="ja-JP" sz="1300" dirty="0">
              <a:latin typeface="HG丸ｺﾞｼｯｸM-PRO" panose="020F0600000000000000" pitchFamily="50" charset="-128"/>
              <a:ea typeface="HG丸ｺﾞｼｯｸM-PRO" panose="020F0600000000000000" pitchFamily="50" charset="-128"/>
            </a:endParaRPr>
          </a:p>
          <a:p>
            <a:pPr fontAlgn="base"/>
            <a:r>
              <a:rPr lang="ja-JP" altLang="en-US" sz="1300" dirty="0">
                <a:latin typeface="HG丸ｺﾞｼｯｸM-PRO" panose="020F0600000000000000" pitchFamily="50" charset="-128"/>
                <a:ea typeface="HG丸ｺﾞｼｯｸM-PRO" panose="020F0600000000000000" pitchFamily="50" charset="-128"/>
              </a:rPr>
              <a:t>「仕事を生産的なものにするには、成果すなわち仕事のアウトプットを中心に考えなければならない。技能・情報・知識は</a:t>
            </a:r>
            <a:endParaRPr lang="en-US" altLang="ja-JP" sz="1300" dirty="0">
              <a:latin typeface="HG丸ｺﾞｼｯｸM-PRO" panose="020F0600000000000000" pitchFamily="50" charset="-128"/>
              <a:ea typeface="HG丸ｺﾞｼｯｸM-PRO" panose="020F0600000000000000" pitchFamily="50" charset="-128"/>
            </a:endParaRPr>
          </a:p>
          <a:p>
            <a:pPr fontAlgn="base"/>
            <a:r>
              <a:rPr lang="ja-JP" altLang="en-US" sz="1300" dirty="0">
                <a:latin typeface="HG丸ｺﾞｼｯｸM-PRO" panose="020F0600000000000000" pitchFamily="50" charset="-128"/>
                <a:ea typeface="HG丸ｺﾞｼｯｸM-PRO" panose="020F0600000000000000" pitchFamily="50" charset="-128"/>
              </a:rPr>
              <a:t>情報に過ぎない」</a:t>
            </a:r>
            <a:endParaRPr lang="en-US" altLang="ja-JP" sz="1300" dirty="0">
              <a:latin typeface="HG丸ｺﾞｼｯｸM-PRO" panose="020F0600000000000000" pitchFamily="50" charset="-128"/>
              <a:ea typeface="HG丸ｺﾞｼｯｸM-PRO" panose="020F0600000000000000" pitchFamily="50" charset="-128"/>
            </a:endParaRPr>
          </a:p>
          <a:p>
            <a:pPr fontAlgn="base"/>
            <a:r>
              <a:rPr lang="ja-JP" altLang="en-US" sz="1300" dirty="0">
                <a:latin typeface="HG丸ｺﾞｼｯｸM-PRO" panose="020F0600000000000000" pitchFamily="50" charset="-128"/>
                <a:ea typeface="HG丸ｺﾞｼｯｸM-PRO" panose="020F0600000000000000" pitchFamily="50" charset="-128"/>
              </a:rPr>
              <a:t>成果を何にするかによって生産性は変わる。</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52" name="テキスト ボックス 51">
            <a:extLst>
              <a:ext uri="{FF2B5EF4-FFF2-40B4-BE49-F238E27FC236}">
                <a16:creationId xmlns="" xmlns:a16="http://schemas.microsoft.com/office/drawing/2014/main" id="{3D3B995E-56A0-46C2-8F1A-9F56EC6AC889}"/>
              </a:ext>
            </a:extLst>
          </p:cNvPr>
          <p:cNvSpPr txBox="1"/>
          <p:nvPr/>
        </p:nvSpPr>
        <p:spPr>
          <a:xfrm>
            <a:off x="2060848" y="2720752"/>
            <a:ext cx="3265870" cy="369332"/>
          </a:xfrm>
          <a:prstGeom prst="rect">
            <a:avLst/>
          </a:prstGeom>
          <a:noFill/>
        </p:spPr>
        <p:txBody>
          <a:bodyPr wrap="square" rtlCol="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r>
              <a:rPr lang="ja-JP" altLang="en-US" dirty="0">
                <a:effectLst>
                  <a:outerShdw blurRad="38100" dist="38100" dir="2700000" algn="tl">
                    <a:srgbClr val="000000">
                      <a:alpha val="43137"/>
                    </a:srgbClr>
                  </a:outerShdw>
                </a:effectLst>
                <a:latin typeface="Meiryo UI" pitchFamily="50" charset="-128"/>
                <a:ea typeface="Meiryo UI" pitchFamily="50" charset="-128"/>
              </a:rPr>
              <a:t>＊</a:t>
            </a:r>
            <a:r>
              <a:rPr kumimoji="1" lang="ja-JP" altLang="en-US" dirty="0">
                <a:effectLst>
                  <a:outerShdw blurRad="38100" dist="38100" dir="2700000" algn="tl">
                    <a:srgbClr val="000000">
                      <a:alpha val="43137"/>
                    </a:srgbClr>
                  </a:outerShdw>
                </a:effectLst>
                <a:latin typeface="Meiryo UI" pitchFamily="50" charset="-128"/>
                <a:ea typeface="Meiryo UI" pitchFamily="50" charset="-128"/>
              </a:rPr>
              <a:t>今月のことば＊</a:t>
            </a:r>
          </a:p>
        </p:txBody>
      </p:sp>
      <p:sp>
        <p:nvSpPr>
          <p:cNvPr id="53" name="フッター プレースホルダー 4"/>
          <p:cNvSpPr>
            <a:spLocks noGrp="1"/>
          </p:cNvSpPr>
          <p:nvPr>
            <p:ph type="ftr" sz="quarter" idx="11"/>
          </p:nvPr>
        </p:nvSpPr>
        <p:spPr>
          <a:xfrm>
            <a:off x="3564729" y="9633520"/>
            <a:ext cx="3352946" cy="317448"/>
          </a:xfrm>
        </p:spPr>
        <p:txBody>
          <a:bodyPr/>
          <a:lstStyle/>
          <a:p>
            <a:r>
              <a:rPr kumimoji="1" lang="en-US" altLang="ja-JP" sz="1050" dirty="0">
                <a:latin typeface="HG丸ｺﾞｼｯｸM-PRO" pitchFamily="50" charset="-128"/>
                <a:ea typeface="HG丸ｺﾞｼｯｸM-PRO" pitchFamily="50" charset="-128"/>
              </a:rPr>
              <a:t>Copyright</a:t>
            </a:r>
            <a:r>
              <a:rPr kumimoji="1" lang="ja-JP" altLang="en-US" sz="1050" dirty="0">
                <a:latin typeface="HG丸ｺﾞｼｯｸM-PRO" pitchFamily="50" charset="-128"/>
                <a:ea typeface="HG丸ｺﾞｼｯｸM-PRO" pitchFamily="50" charset="-128"/>
              </a:rPr>
              <a:t>北出経営労務事務所</a:t>
            </a:r>
            <a:r>
              <a:rPr kumimoji="1" lang="en-US" altLang="ja-JP" sz="1050" dirty="0">
                <a:latin typeface="HG丸ｺﾞｼｯｸM-PRO" pitchFamily="50" charset="-128"/>
                <a:ea typeface="HG丸ｺﾞｼｯｸM-PRO" pitchFamily="50" charset="-128"/>
              </a:rPr>
              <a:t>All Rights Reserved.</a:t>
            </a:r>
            <a:endParaRPr kumimoji="1" lang="ja-JP" altLang="en-US" sz="1050" dirty="0">
              <a:latin typeface="HG丸ｺﾞｼｯｸM-PRO" pitchFamily="50" charset="-128"/>
              <a:ea typeface="HG丸ｺﾞｼｯｸM-PRO" pitchFamily="50" charset="-128"/>
            </a:endParaRPr>
          </a:p>
        </p:txBody>
      </p:sp>
      <p:pic>
        <p:nvPicPr>
          <p:cNvPr id="54"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80000" contrast="20000"/>
                    </a14:imgEffect>
                  </a14:imgLayer>
                </a14:imgProps>
              </a:ext>
              <a:ext uri="{28A0092B-C50C-407E-A947-70E740481C1C}">
                <a14:useLocalDpi xmlns:a14="http://schemas.microsoft.com/office/drawing/2010/main" val="0"/>
              </a:ext>
            </a:extLst>
          </a:blip>
          <a:srcRect/>
          <a:stretch>
            <a:fillRect/>
          </a:stretch>
        </p:blipFill>
        <p:spPr bwMode="auto">
          <a:xfrm>
            <a:off x="2078434" y="4307547"/>
            <a:ext cx="4933380" cy="3121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テキスト ボックス 54"/>
          <p:cNvSpPr txBox="1"/>
          <p:nvPr/>
        </p:nvSpPr>
        <p:spPr>
          <a:xfrm rot="20580909">
            <a:off x="2292672" y="4538761"/>
            <a:ext cx="1193915" cy="276999"/>
          </a:xfrm>
          <a:prstGeom prst="rect">
            <a:avLst/>
          </a:prstGeom>
          <a:noFill/>
        </p:spPr>
        <p:txBody>
          <a:bodyPr wrap="square" rtlCol="0">
            <a:spAutoFit/>
          </a:bodyPr>
          <a:lstStyle/>
          <a:p>
            <a:r>
              <a:rPr lang="ja-JP" altLang="en-US" sz="1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内定辞退を</a:t>
            </a:r>
          </a:p>
        </p:txBody>
      </p:sp>
      <p:sp>
        <p:nvSpPr>
          <p:cNvPr id="56" name="ドーナツ 55"/>
          <p:cNvSpPr/>
          <p:nvPr/>
        </p:nvSpPr>
        <p:spPr>
          <a:xfrm>
            <a:off x="2334092" y="4332320"/>
            <a:ext cx="952271" cy="908712"/>
          </a:xfrm>
          <a:prstGeom prst="donut">
            <a:avLst>
              <a:gd name="adj" fmla="val 437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7" name="テキスト ボックス 56"/>
          <p:cNvSpPr txBox="1"/>
          <p:nvPr/>
        </p:nvSpPr>
        <p:spPr>
          <a:xfrm rot="20580909">
            <a:off x="2530022" y="4762121"/>
            <a:ext cx="832367" cy="338554"/>
          </a:xfrm>
          <a:prstGeom prst="rect">
            <a:avLst/>
          </a:prstGeom>
          <a:noFill/>
        </p:spPr>
        <p:txBody>
          <a:bodyPr wrap="square" rtlCol="0">
            <a:spAutoFit/>
          </a:bodyPr>
          <a:lstStyle/>
          <a:p>
            <a:r>
              <a:rPr lang="ja-JP" altLang="en-US" sz="1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撃破！</a:t>
            </a:r>
          </a:p>
        </p:txBody>
      </p:sp>
      <p:sp>
        <p:nvSpPr>
          <p:cNvPr id="58" name="テキスト ボックス 57"/>
          <p:cNvSpPr txBox="1"/>
          <p:nvPr/>
        </p:nvSpPr>
        <p:spPr>
          <a:xfrm>
            <a:off x="3417368" y="4336446"/>
            <a:ext cx="2348349" cy="830997"/>
          </a:xfrm>
          <a:prstGeom prst="rect">
            <a:avLst/>
          </a:prstGeom>
          <a:noFill/>
        </p:spPr>
        <p:txBody>
          <a:bodyPr wrap="square" rtlCol="0">
            <a:spAutoFit/>
          </a:bodyPr>
          <a:lstStyle/>
          <a:p>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内定者合同         合宿研修 </a:t>
            </a:r>
            <a:r>
              <a:rPr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2018</a:t>
            </a:r>
            <a:endPar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58"/>
          <p:cNvSpPr txBox="1"/>
          <p:nvPr/>
        </p:nvSpPr>
        <p:spPr>
          <a:xfrm>
            <a:off x="4961766" y="5030252"/>
            <a:ext cx="1994917" cy="276999"/>
          </a:xfrm>
          <a:prstGeom prst="rect">
            <a:avLst/>
          </a:prstGeom>
          <a:noFill/>
        </p:spPr>
        <p:txBody>
          <a:bodyPr wrap="square" rtlCol="0">
            <a:spAutoFit/>
          </a:bodyPr>
          <a:lstStyle/>
          <a:p>
            <a:r>
              <a:rPr lang="en-US" altLang="ja-JP"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i</a:t>
            </a:r>
            <a: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n</a:t>
            </a:r>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すかっとランド九頭竜</a:t>
            </a:r>
          </a:p>
        </p:txBody>
      </p:sp>
      <p:sp>
        <p:nvSpPr>
          <p:cNvPr id="60" name="テキスト ボックス 59"/>
          <p:cNvSpPr txBox="1"/>
          <p:nvPr/>
        </p:nvSpPr>
        <p:spPr>
          <a:xfrm>
            <a:off x="33054" y="7989310"/>
            <a:ext cx="2017424" cy="182357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ja-JP" sz="500" b="1" dirty="0">
                <a:latin typeface="HG丸ｺﾞｼｯｸM-PRO" pitchFamily="50" charset="-128"/>
                <a:ea typeface="HG丸ｺﾞｼｯｸM-PRO" pitchFamily="50" charset="-128"/>
              </a:rPr>
              <a:t>≪講師プロフィール≫</a:t>
            </a:r>
            <a:endParaRPr lang="en-US" altLang="ja-JP" sz="500" b="1" dirty="0">
              <a:latin typeface="HG丸ｺﾞｼｯｸM-PRO" pitchFamily="50" charset="-128"/>
              <a:ea typeface="HG丸ｺﾞｼｯｸM-PRO" pitchFamily="50" charset="-128"/>
            </a:endParaRPr>
          </a:p>
          <a:p>
            <a:r>
              <a:rPr lang="ja-JP" altLang="en-US" sz="500" b="1" dirty="0">
                <a:latin typeface="HG丸ｺﾞｼｯｸM-PRO" pitchFamily="50" charset="-128"/>
                <a:ea typeface="HG丸ｺﾞｼｯｸM-PRO" pitchFamily="50" charset="-128"/>
              </a:rPr>
              <a:t>　</a:t>
            </a:r>
            <a:r>
              <a:rPr lang="ja-JP" altLang="ja-JP" sz="500" b="1" dirty="0">
                <a:latin typeface="HG丸ｺﾞｼｯｸM-PRO" pitchFamily="50" charset="-128"/>
                <a:ea typeface="HG丸ｺﾞｼｯｸM-PRO" pitchFamily="50" charset="-128"/>
              </a:rPr>
              <a:t>北出慎吾（きたでしんご）</a:t>
            </a:r>
            <a:endParaRPr lang="en-US" altLang="ja-JP" sz="500" b="1" dirty="0">
              <a:latin typeface="HG丸ｺﾞｼｯｸM-PRO" pitchFamily="50" charset="-128"/>
              <a:ea typeface="HG丸ｺﾞｼｯｸM-PRO" pitchFamily="50" charset="-128"/>
            </a:endParaRPr>
          </a:p>
          <a:p>
            <a:r>
              <a:rPr lang="ja-JP" altLang="en-US" sz="500" b="1" dirty="0">
                <a:latin typeface="HG丸ｺﾞｼｯｸM-PRO" pitchFamily="50" charset="-128"/>
                <a:ea typeface="HG丸ｺﾞｼｯｸM-PRO" pitchFamily="50" charset="-128"/>
              </a:rPr>
              <a:t>　シナジー経営株式会社 代表取締役</a:t>
            </a:r>
            <a:r>
              <a:rPr lang="en-US" altLang="ja-JP" sz="500" b="1" dirty="0">
                <a:latin typeface="HG丸ｺﾞｼｯｸM-PRO" pitchFamily="50" charset="-128"/>
                <a:ea typeface="HG丸ｺﾞｼｯｸM-PRO" pitchFamily="50" charset="-128"/>
              </a:rPr>
              <a:t> </a:t>
            </a:r>
          </a:p>
          <a:p>
            <a:r>
              <a:rPr lang="en-US" altLang="ja-JP" sz="500" b="1" dirty="0">
                <a:latin typeface="HG丸ｺﾞｼｯｸM-PRO" pitchFamily="50" charset="-128"/>
                <a:ea typeface="HG丸ｺﾞｼｯｸM-PRO" pitchFamily="50" charset="-128"/>
              </a:rPr>
              <a:t>   </a:t>
            </a:r>
            <a:r>
              <a:rPr lang="ja-JP" altLang="ja-JP" sz="500" b="1" dirty="0">
                <a:latin typeface="HG丸ｺﾞｼｯｸM-PRO" pitchFamily="50" charset="-128"/>
                <a:ea typeface="HG丸ｺﾞｼｯｸM-PRO" pitchFamily="50" charset="-128"/>
              </a:rPr>
              <a:t>特定社会保険労務士</a:t>
            </a:r>
            <a:r>
              <a:rPr lang="en-US" altLang="ja-JP" sz="500" b="1" dirty="0">
                <a:latin typeface="HG丸ｺﾞｼｯｸM-PRO" pitchFamily="50" charset="-128"/>
                <a:ea typeface="HG丸ｺﾞｼｯｸM-PRO" pitchFamily="50" charset="-128"/>
              </a:rPr>
              <a:t>/</a:t>
            </a:r>
            <a:r>
              <a:rPr lang="ja-JP" altLang="ja-JP" sz="500" b="1" dirty="0">
                <a:latin typeface="HG丸ｺﾞｼｯｸM-PRO" pitchFamily="50" charset="-128"/>
                <a:ea typeface="HG丸ｺﾞｼｯｸM-PRO" pitchFamily="50" charset="-128"/>
              </a:rPr>
              <a:t>人事コンサルタント</a:t>
            </a:r>
            <a:endParaRPr lang="en-US" altLang="ja-JP" sz="500" b="1" dirty="0">
              <a:latin typeface="HG丸ｺﾞｼｯｸM-PRO" pitchFamily="50" charset="-128"/>
              <a:ea typeface="HG丸ｺﾞｼｯｸM-PRO" pitchFamily="50" charset="-128"/>
            </a:endParaRPr>
          </a:p>
          <a:p>
            <a:pPr>
              <a:lnSpc>
                <a:spcPts val="300"/>
              </a:lnSpc>
            </a:pPr>
            <a:endParaRPr lang="ja-JP" altLang="en-US" sz="500" dirty="0"/>
          </a:p>
          <a:p>
            <a:r>
              <a:rPr lang="en-US" altLang="ja-JP" sz="500" dirty="0">
                <a:latin typeface="HG丸ｺﾞｼｯｸM-PRO" panose="020F0600000000000000" pitchFamily="50" charset="-128"/>
                <a:ea typeface="HG丸ｺﾞｼｯｸM-PRO" panose="020F0600000000000000" pitchFamily="50" charset="-128"/>
              </a:rPr>
              <a:t>1976</a:t>
            </a:r>
            <a:r>
              <a:rPr lang="ja-JP" altLang="en-US" sz="500" dirty="0">
                <a:latin typeface="HG丸ｺﾞｼｯｸM-PRO" panose="020F0600000000000000" pitchFamily="50" charset="-128"/>
                <a:ea typeface="HG丸ｺﾞｼｯｸM-PRO" panose="020F0600000000000000" pitchFamily="50" charset="-128"/>
              </a:rPr>
              <a:t>年福井県福井市生まれ。</a:t>
            </a:r>
            <a:endParaRPr lang="en-US" altLang="ja-JP" sz="500" dirty="0">
              <a:latin typeface="HG丸ｺﾞｼｯｸM-PRO" panose="020F0600000000000000" pitchFamily="50" charset="-128"/>
              <a:ea typeface="HG丸ｺﾞｼｯｸM-PRO" panose="020F0600000000000000" pitchFamily="50" charset="-128"/>
            </a:endParaRPr>
          </a:p>
          <a:p>
            <a:r>
              <a:rPr lang="ja-JP" altLang="en-US" sz="500" dirty="0">
                <a:latin typeface="HG丸ｺﾞｼｯｸM-PRO" panose="020F0600000000000000" pitchFamily="50" charset="-128"/>
                <a:ea typeface="HG丸ｺﾞｼｯｸM-PRO" panose="020F0600000000000000" pitchFamily="50" charset="-128"/>
              </a:rPr>
              <a:t>「中小・ベンチャー企業を経営・人事・労務の視点で元気にする」を使命に掲げ、経営者と社員が共に幸せになる仕組みを展開し、 従業員</a:t>
            </a:r>
            <a:r>
              <a:rPr lang="en-US" altLang="ja-JP" sz="500" dirty="0">
                <a:latin typeface="HG丸ｺﾞｼｯｸM-PRO" panose="020F0600000000000000" pitchFamily="50" charset="-128"/>
                <a:ea typeface="HG丸ｺﾞｼｯｸM-PRO" panose="020F0600000000000000" pitchFamily="50" charset="-128"/>
              </a:rPr>
              <a:t>1</a:t>
            </a:r>
            <a:r>
              <a:rPr lang="ja-JP" altLang="en-US" sz="500" dirty="0">
                <a:latin typeface="HG丸ｺﾞｼｯｸM-PRO" panose="020F0600000000000000" pitchFamily="50" charset="-128"/>
                <a:ea typeface="HG丸ｺﾞｼｯｸM-PRO" panose="020F0600000000000000" pitchFamily="50" charset="-128"/>
              </a:rPr>
              <a:t>名から</a:t>
            </a:r>
            <a:r>
              <a:rPr lang="en-US" altLang="ja-JP" sz="500" dirty="0">
                <a:latin typeface="HG丸ｺﾞｼｯｸM-PRO" panose="020F0600000000000000" pitchFamily="50" charset="-128"/>
                <a:ea typeface="HG丸ｺﾞｼｯｸM-PRO" panose="020F0600000000000000" pitchFamily="50" charset="-128"/>
              </a:rPr>
              <a:t>500</a:t>
            </a:r>
            <a:r>
              <a:rPr lang="ja-JP" altLang="en-US" sz="500" dirty="0">
                <a:latin typeface="HG丸ｺﾞｼｯｸM-PRO" panose="020F0600000000000000" pitchFamily="50" charset="-128"/>
                <a:ea typeface="HG丸ｺﾞｼｯｸM-PRO" panose="020F0600000000000000" pitchFamily="50" charset="-128"/>
              </a:rPr>
              <a:t>名規模の中小企業に特化した経営・人事コンサルティングを実施。 強い会社を作るための人事制度、就業規則の作成、モチベーションアップの社員研修、ビジョン・行動指針づくりなど、経営者から高い評価を得て業績アップに貢献している。毎年開催している考える社員の育成、ビジネスマナーを中心とした新入社員研修は、延べ</a:t>
            </a:r>
            <a:r>
              <a:rPr lang="en-US" altLang="ja-JP" sz="500" dirty="0">
                <a:latin typeface="HG丸ｺﾞｼｯｸM-PRO" panose="020F0600000000000000" pitchFamily="50" charset="-128"/>
                <a:ea typeface="HG丸ｺﾞｼｯｸM-PRO" panose="020F0600000000000000" pitchFamily="50" charset="-128"/>
              </a:rPr>
              <a:t>690</a:t>
            </a:r>
            <a:r>
              <a:rPr lang="ja-JP" altLang="en-US" sz="500" dirty="0">
                <a:latin typeface="HG丸ｺﾞｼｯｸM-PRO" panose="020F0600000000000000" pitchFamily="50" charset="-128"/>
                <a:ea typeface="HG丸ｺﾞｼｯｸM-PRO" panose="020F0600000000000000" pitchFamily="50" charset="-128"/>
              </a:rPr>
              <a:t>人が参加している。</a:t>
            </a:r>
            <a:r>
              <a:rPr lang="en-US" altLang="ja-JP" sz="500" dirty="0">
                <a:latin typeface="HG丸ｺﾞｼｯｸM-PRO" panose="020F0600000000000000" pitchFamily="50" charset="-128"/>
                <a:ea typeface="HG丸ｺﾞｼｯｸM-PRO" panose="020F0600000000000000" pitchFamily="50" charset="-128"/>
              </a:rPr>
              <a:t>2014</a:t>
            </a:r>
            <a:r>
              <a:rPr lang="ja-JP" altLang="en-US" sz="500" dirty="0">
                <a:latin typeface="HG丸ｺﾞｼｯｸM-PRO" panose="020F0600000000000000" pitchFamily="50" charset="-128"/>
                <a:ea typeface="HG丸ｺﾞｼｯｸM-PRO" panose="020F0600000000000000" pitchFamily="50" charset="-128"/>
              </a:rPr>
              <a:t>年より内定者研修を本格的に始動。</a:t>
            </a:r>
            <a:endParaRPr lang="en-US" altLang="ja-JP" sz="500" dirty="0">
              <a:latin typeface="HG丸ｺﾞｼｯｸM-PRO" panose="020F0600000000000000" pitchFamily="50" charset="-128"/>
              <a:ea typeface="HG丸ｺﾞｼｯｸM-PRO" panose="020F0600000000000000" pitchFamily="50" charset="-128"/>
            </a:endParaRPr>
          </a:p>
          <a:p>
            <a:pPr>
              <a:lnSpc>
                <a:spcPts val="300"/>
              </a:lnSpc>
            </a:pPr>
            <a:endParaRPr lang="ja-JP" altLang="en-US" sz="500" dirty="0"/>
          </a:p>
          <a:p>
            <a:r>
              <a:rPr lang="ja-JP" altLang="en-US" sz="500" dirty="0">
                <a:latin typeface="HG丸ｺﾞｼｯｸM-PRO" panose="020F0600000000000000" pitchFamily="50" charset="-128"/>
                <a:ea typeface="HG丸ｺﾞｼｯｸM-PRO" panose="020F0600000000000000" pitchFamily="50" charset="-128"/>
              </a:rPr>
              <a:t>著書：「行列のできる社労士事務所の作り方」</a:t>
            </a:r>
            <a:endParaRPr lang="en-US" altLang="ja-JP" sz="500" dirty="0">
              <a:latin typeface="HG丸ｺﾞｼｯｸM-PRO" panose="020F0600000000000000" pitchFamily="50" charset="-128"/>
              <a:ea typeface="HG丸ｺﾞｼｯｸM-PRO" panose="020F0600000000000000" pitchFamily="50" charset="-128"/>
            </a:endParaRPr>
          </a:p>
          <a:p>
            <a:r>
              <a:rPr lang="ja-JP" altLang="en-US" sz="500" dirty="0">
                <a:latin typeface="HG丸ｺﾞｼｯｸM-PRO" panose="020F0600000000000000" pitchFamily="50" charset="-128"/>
                <a:ea typeface="HG丸ｺﾞｼｯｸM-PRO" panose="020F0600000000000000" pitchFamily="50" charset="-128"/>
              </a:rPr>
              <a:t>　　　（</a:t>
            </a:r>
            <a:r>
              <a:rPr lang="en-US" altLang="ja-JP" sz="500" dirty="0">
                <a:latin typeface="HG丸ｺﾞｼｯｸM-PRO" panose="020F0600000000000000" pitchFamily="50" charset="-128"/>
                <a:ea typeface="HG丸ｺﾞｼｯｸM-PRO" panose="020F0600000000000000" pitchFamily="50" charset="-128"/>
              </a:rPr>
              <a:t>2011</a:t>
            </a:r>
            <a:r>
              <a:rPr lang="ja-JP" altLang="en-US" sz="500" dirty="0">
                <a:latin typeface="HG丸ｺﾞｼｯｸM-PRO" panose="020F0600000000000000" pitchFamily="50" charset="-128"/>
                <a:ea typeface="HG丸ｺﾞｼｯｸM-PRO" panose="020F0600000000000000" pitchFamily="50" charset="-128"/>
              </a:rPr>
              <a:t>年</a:t>
            </a:r>
            <a:r>
              <a:rPr lang="ja-JP" altLang="en-US" sz="500" dirty="0" err="1">
                <a:latin typeface="HG丸ｺﾞｼｯｸM-PRO" panose="020F0600000000000000" pitchFamily="50" charset="-128"/>
                <a:ea typeface="HG丸ｺﾞｼｯｸM-PRO" panose="020F0600000000000000" pitchFamily="50" charset="-128"/>
              </a:rPr>
              <a:t>ぱる</a:t>
            </a:r>
            <a:r>
              <a:rPr lang="ja-JP" altLang="en-US" sz="500" dirty="0">
                <a:latin typeface="HG丸ｺﾞｼｯｸM-PRO" panose="020F0600000000000000" pitchFamily="50" charset="-128"/>
                <a:ea typeface="HG丸ｺﾞｼｯｸM-PRO" panose="020F0600000000000000" pitchFamily="50" charset="-128"/>
              </a:rPr>
              <a:t>出版）</a:t>
            </a:r>
            <a:endParaRPr lang="en-US" altLang="ja-JP" sz="500" dirty="0">
              <a:latin typeface="HG丸ｺﾞｼｯｸM-PRO" panose="020F0600000000000000" pitchFamily="50" charset="-128"/>
              <a:ea typeface="HG丸ｺﾞｼｯｸM-PRO" panose="020F0600000000000000" pitchFamily="50" charset="-128"/>
            </a:endParaRPr>
          </a:p>
          <a:p>
            <a:pPr>
              <a:lnSpc>
                <a:spcPts val="300"/>
              </a:lnSpc>
            </a:pPr>
            <a:endParaRPr lang="ja-JP" altLang="en-US" sz="500" dirty="0"/>
          </a:p>
          <a:p>
            <a:r>
              <a:rPr lang="ja-JP" altLang="en-US" sz="500" dirty="0">
                <a:latin typeface="HG丸ｺﾞｼｯｸM-PRO" panose="020F0600000000000000" pitchFamily="50" charset="-128"/>
                <a:ea typeface="HG丸ｺﾞｼｯｸM-PRO" panose="020F0600000000000000" pitchFamily="50" charset="-128"/>
              </a:rPr>
              <a:t>福井県商工会議所エキスパートバンク専門相談員、福井県産業支援センター専門相談員。</a:t>
            </a:r>
            <a:endParaRPr lang="en-US" altLang="ja-JP" sz="500" dirty="0">
              <a:latin typeface="HG丸ｺﾞｼｯｸM-PRO" panose="020F0600000000000000" pitchFamily="50" charset="-128"/>
              <a:ea typeface="HG丸ｺﾞｼｯｸM-PRO" panose="020F0600000000000000" pitchFamily="50" charset="-128"/>
            </a:endParaRPr>
          </a:p>
          <a:p>
            <a:r>
              <a:rPr kumimoji="1" lang="ja-JP" altLang="en-US" sz="500" b="1" dirty="0">
                <a:latin typeface="HG丸ｺﾞｼｯｸM-PRO" panose="020F0600000000000000" pitchFamily="50" charset="-128"/>
                <a:ea typeface="HG丸ｺﾞｼｯｸM-PRO" panose="020F0600000000000000" pitchFamily="50" charset="-128"/>
              </a:rPr>
              <a:t>北出慎吾 </a:t>
            </a:r>
            <a:r>
              <a:rPr kumimoji="1" lang="en-US" altLang="ja-JP" sz="500" b="1" dirty="0">
                <a:latin typeface="HG丸ｺﾞｼｯｸM-PRO" panose="020F0600000000000000" pitchFamily="50" charset="-128"/>
                <a:ea typeface="HG丸ｺﾞｼｯｸM-PRO" panose="020F0600000000000000" pitchFamily="50" charset="-128"/>
              </a:rPr>
              <a:t>Blog</a:t>
            </a:r>
            <a:r>
              <a:rPr kumimoji="1" lang="ja-JP" altLang="en-US" sz="500" b="1" dirty="0">
                <a:latin typeface="HG丸ｺﾞｼｯｸM-PRO" panose="020F0600000000000000" pitchFamily="50" charset="-128"/>
                <a:ea typeface="HG丸ｺﾞｼｯｸM-PRO" panose="020F0600000000000000" pitchFamily="50" charset="-128"/>
              </a:rPr>
              <a:t>：</a:t>
            </a:r>
            <a:endParaRPr kumimoji="1" lang="en-US" altLang="ja-JP" sz="500" b="1" dirty="0">
              <a:latin typeface="HG丸ｺﾞｼｯｸM-PRO" panose="020F0600000000000000" pitchFamily="50" charset="-128"/>
              <a:ea typeface="HG丸ｺﾞｼｯｸM-PRO" panose="020F0600000000000000" pitchFamily="50" charset="-128"/>
            </a:endParaRPr>
          </a:p>
          <a:p>
            <a:r>
              <a:rPr lang="en-US" altLang="ja-JP" sz="500" b="1" dirty="0">
                <a:latin typeface="HG丸ｺﾞｼｯｸM-PRO" panose="020F0600000000000000" pitchFamily="50" charset="-128"/>
                <a:ea typeface="HG丸ｺﾞｼｯｸM-PRO" panose="020F0600000000000000" pitchFamily="50" charset="-128"/>
              </a:rPr>
              <a:t>https://kkr-group.com/archives/category/president-blog</a:t>
            </a:r>
            <a:endParaRPr kumimoji="1" lang="ja-JP" altLang="en-US" sz="500" b="1" dirty="0">
              <a:latin typeface="HG丸ｺﾞｼｯｸM-PRO" pitchFamily="50" charset="-128"/>
              <a:ea typeface="HG丸ｺﾞｼｯｸM-PRO" pitchFamily="50" charset="-128"/>
            </a:endParaRPr>
          </a:p>
        </p:txBody>
      </p:sp>
      <p:pic>
        <p:nvPicPr>
          <p:cNvPr id="61" name="Picture 1"/>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5782" y="7713335"/>
            <a:ext cx="739372" cy="71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正方形/長方形 61"/>
          <p:cNvSpPr/>
          <p:nvPr/>
        </p:nvSpPr>
        <p:spPr>
          <a:xfrm>
            <a:off x="2026131" y="6407743"/>
            <a:ext cx="4792053" cy="846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mn-ea"/>
              </a:rPr>
              <a:t>＜日時＞　</a:t>
            </a:r>
            <a:r>
              <a:rPr lang="ja-JP" altLang="en-US" sz="1050" dirty="0" smtClean="0">
                <a:solidFill>
                  <a:schemeClr val="tx1"/>
                </a:solidFill>
                <a:latin typeface="+mn-ea"/>
              </a:rPr>
              <a:t>２０１８年９月２</a:t>
            </a:r>
            <a:r>
              <a:rPr lang="ja-JP" altLang="en-US" sz="1050" dirty="0">
                <a:solidFill>
                  <a:schemeClr val="tx1"/>
                </a:solidFill>
                <a:latin typeface="+mn-ea"/>
              </a:rPr>
              <a:t>０</a:t>
            </a:r>
            <a:r>
              <a:rPr lang="ja-JP" altLang="en-US" sz="1050" dirty="0" smtClean="0">
                <a:solidFill>
                  <a:schemeClr val="tx1"/>
                </a:solidFill>
                <a:latin typeface="+mn-ea"/>
              </a:rPr>
              <a:t>日</a:t>
            </a:r>
            <a:r>
              <a:rPr lang="en-US" altLang="ja-JP" sz="1050" dirty="0">
                <a:solidFill>
                  <a:schemeClr val="tx1"/>
                </a:solidFill>
                <a:latin typeface="+mn-ea"/>
              </a:rPr>
              <a:t>(</a:t>
            </a:r>
            <a:r>
              <a:rPr lang="ja-JP" altLang="en-US" sz="1050" dirty="0">
                <a:solidFill>
                  <a:schemeClr val="tx1"/>
                </a:solidFill>
                <a:latin typeface="+mn-ea"/>
              </a:rPr>
              <a:t>木</a:t>
            </a:r>
            <a:r>
              <a:rPr lang="en-US" altLang="ja-JP" sz="1050" dirty="0">
                <a:solidFill>
                  <a:schemeClr val="tx1"/>
                </a:solidFill>
                <a:latin typeface="+mn-ea"/>
              </a:rPr>
              <a:t>)</a:t>
            </a:r>
            <a:r>
              <a:rPr lang="en-US" altLang="ja-JP" sz="800" dirty="0">
                <a:solidFill>
                  <a:schemeClr val="tx1"/>
                </a:solidFill>
                <a:latin typeface="+mn-ea"/>
              </a:rPr>
              <a:t>13</a:t>
            </a:r>
            <a:r>
              <a:rPr lang="ja-JP" altLang="en-US" sz="800" dirty="0">
                <a:solidFill>
                  <a:schemeClr val="tx1"/>
                </a:solidFill>
                <a:latin typeface="+mn-ea"/>
              </a:rPr>
              <a:t>：</a:t>
            </a:r>
            <a:r>
              <a:rPr lang="en-US" altLang="ja-JP" sz="800" dirty="0">
                <a:solidFill>
                  <a:schemeClr val="tx1"/>
                </a:solidFill>
                <a:latin typeface="+mn-ea"/>
              </a:rPr>
              <a:t>00</a:t>
            </a:r>
            <a:r>
              <a:rPr lang="ja-JP" altLang="en-US" sz="800" dirty="0">
                <a:solidFill>
                  <a:schemeClr val="tx1"/>
                </a:solidFill>
                <a:latin typeface="+mn-ea"/>
              </a:rPr>
              <a:t>　</a:t>
            </a:r>
            <a:r>
              <a:rPr lang="ja-JP" altLang="en-US" sz="1050" dirty="0">
                <a:solidFill>
                  <a:schemeClr val="tx1"/>
                </a:solidFill>
                <a:latin typeface="+mn-ea"/>
              </a:rPr>
              <a:t>～　</a:t>
            </a:r>
            <a:r>
              <a:rPr lang="ja-JP" altLang="en-US" sz="1050" dirty="0" smtClean="0">
                <a:solidFill>
                  <a:schemeClr val="tx1"/>
                </a:solidFill>
                <a:latin typeface="+mn-ea"/>
              </a:rPr>
              <a:t>２</a:t>
            </a:r>
            <a:r>
              <a:rPr lang="ja-JP" altLang="en-US" sz="1050" dirty="0">
                <a:solidFill>
                  <a:schemeClr val="tx1"/>
                </a:solidFill>
                <a:latin typeface="+mn-ea"/>
              </a:rPr>
              <a:t>１</a:t>
            </a:r>
            <a:r>
              <a:rPr lang="ja-JP" altLang="en-US" sz="1050" dirty="0" smtClean="0">
                <a:solidFill>
                  <a:schemeClr val="tx1"/>
                </a:solidFill>
                <a:latin typeface="+mn-ea"/>
              </a:rPr>
              <a:t>日</a:t>
            </a:r>
            <a:r>
              <a:rPr lang="en-US" altLang="ja-JP" sz="1050" dirty="0">
                <a:solidFill>
                  <a:schemeClr val="tx1"/>
                </a:solidFill>
                <a:latin typeface="+mn-ea"/>
              </a:rPr>
              <a:t>(</a:t>
            </a:r>
            <a:r>
              <a:rPr lang="ja-JP" altLang="en-US" sz="1050" dirty="0">
                <a:solidFill>
                  <a:schemeClr val="tx1"/>
                </a:solidFill>
                <a:latin typeface="+mn-ea"/>
              </a:rPr>
              <a:t>金</a:t>
            </a:r>
            <a:r>
              <a:rPr lang="en-US" altLang="ja-JP" sz="1050" dirty="0">
                <a:solidFill>
                  <a:schemeClr val="tx1"/>
                </a:solidFill>
                <a:latin typeface="+mn-ea"/>
              </a:rPr>
              <a:t>)</a:t>
            </a:r>
            <a:r>
              <a:rPr lang="en-US" altLang="ja-JP" sz="800" dirty="0">
                <a:solidFill>
                  <a:schemeClr val="tx1"/>
                </a:solidFill>
                <a:latin typeface="+mn-ea"/>
              </a:rPr>
              <a:t>16</a:t>
            </a:r>
            <a:r>
              <a:rPr lang="ja-JP" altLang="en-US" sz="800" dirty="0">
                <a:solidFill>
                  <a:schemeClr val="tx1"/>
                </a:solidFill>
                <a:latin typeface="+mn-ea"/>
              </a:rPr>
              <a:t>：</a:t>
            </a:r>
            <a:r>
              <a:rPr lang="en-US" altLang="ja-JP" sz="800" dirty="0">
                <a:solidFill>
                  <a:schemeClr val="tx1"/>
                </a:solidFill>
                <a:latin typeface="+mn-ea"/>
              </a:rPr>
              <a:t>00</a:t>
            </a:r>
            <a:r>
              <a:rPr lang="ja-JP" altLang="en-US" sz="800" dirty="0">
                <a:solidFill>
                  <a:schemeClr val="tx1"/>
                </a:solidFill>
                <a:latin typeface="+mn-ea"/>
              </a:rPr>
              <a:t>まで</a:t>
            </a:r>
            <a:endParaRPr lang="en-US" altLang="ja-JP" sz="800" dirty="0">
              <a:solidFill>
                <a:srgbClr val="FF0000"/>
              </a:solidFill>
              <a:latin typeface="+mn-ea"/>
            </a:endParaRPr>
          </a:p>
          <a:p>
            <a:r>
              <a:rPr kumimoji="1" lang="ja-JP" altLang="en-US" sz="1050" dirty="0">
                <a:solidFill>
                  <a:schemeClr val="tx1"/>
                </a:solidFill>
                <a:latin typeface="+mn-ea"/>
              </a:rPr>
              <a:t>＜会場＞　</a:t>
            </a:r>
            <a:r>
              <a:rPr lang="ja-JP" altLang="en-US" sz="1050" dirty="0">
                <a:solidFill>
                  <a:schemeClr val="tx1"/>
                </a:solidFill>
                <a:latin typeface="+mn-ea"/>
              </a:rPr>
              <a:t>すかっとランド九頭竜</a:t>
            </a:r>
            <a:r>
              <a:rPr kumimoji="1" lang="ja-JP" altLang="en-US" sz="1050" dirty="0">
                <a:solidFill>
                  <a:schemeClr val="tx1"/>
                </a:solidFill>
                <a:latin typeface="+mn-ea"/>
              </a:rPr>
              <a:t>　</a:t>
            </a:r>
            <a:r>
              <a:rPr lang="ja-JP" altLang="en-US" sz="1050" dirty="0">
                <a:solidFill>
                  <a:schemeClr val="tx1"/>
                </a:solidFill>
                <a:latin typeface="+mn-ea"/>
              </a:rPr>
              <a:t>（福井市天</a:t>
            </a:r>
            <a:r>
              <a:rPr lang="ja-JP" altLang="en-US" sz="1050" dirty="0" smtClean="0">
                <a:solidFill>
                  <a:schemeClr val="tx1"/>
                </a:solidFill>
                <a:latin typeface="+mn-ea"/>
              </a:rPr>
              <a:t>菅生町</a:t>
            </a:r>
            <a:r>
              <a:rPr lang="ja-JP" altLang="en-US" sz="1050" dirty="0">
                <a:solidFill>
                  <a:schemeClr val="tx1"/>
                </a:solidFill>
                <a:latin typeface="+mn-ea"/>
              </a:rPr>
              <a:t>３</a:t>
            </a:r>
            <a:r>
              <a:rPr lang="en-US" altLang="ja-JP" sz="1050" dirty="0" smtClean="0">
                <a:solidFill>
                  <a:schemeClr val="tx1"/>
                </a:solidFill>
                <a:latin typeface="+mn-ea"/>
              </a:rPr>
              <a:t>-</a:t>
            </a:r>
            <a:r>
              <a:rPr lang="ja-JP" altLang="en-US" sz="1050" dirty="0" smtClean="0">
                <a:solidFill>
                  <a:schemeClr val="tx1"/>
                </a:solidFill>
                <a:latin typeface="+mn-ea"/>
              </a:rPr>
              <a:t>１０）</a:t>
            </a:r>
            <a:endParaRPr kumimoji="1" lang="en-US" altLang="ja-JP" sz="1050" dirty="0">
              <a:solidFill>
                <a:schemeClr val="tx1"/>
              </a:solidFill>
              <a:latin typeface="+mn-ea"/>
            </a:endParaRPr>
          </a:p>
          <a:p>
            <a:r>
              <a:rPr lang="ja-JP" altLang="en-US" sz="1050" dirty="0">
                <a:solidFill>
                  <a:schemeClr val="tx1"/>
                </a:solidFill>
                <a:latin typeface="+mn-ea"/>
              </a:rPr>
              <a:t>＜費用＞　お一人</a:t>
            </a:r>
            <a:r>
              <a:rPr lang="ja-JP" altLang="en-US" sz="1050" dirty="0" smtClean="0">
                <a:solidFill>
                  <a:schemeClr val="tx1"/>
                </a:solidFill>
                <a:latin typeface="+mn-ea"/>
              </a:rPr>
              <a:t>様２５，００</a:t>
            </a:r>
            <a:r>
              <a:rPr lang="ja-JP" altLang="en-US" sz="1050" dirty="0">
                <a:solidFill>
                  <a:schemeClr val="tx1"/>
                </a:solidFill>
                <a:latin typeface="+mn-ea"/>
              </a:rPr>
              <a:t>０</a:t>
            </a:r>
            <a:r>
              <a:rPr lang="ja-JP" altLang="en-US" sz="1050" dirty="0" smtClean="0">
                <a:solidFill>
                  <a:schemeClr val="tx1"/>
                </a:solidFill>
                <a:latin typeface="+mn-ea"/>
              </a:rPr>
              <a:t>円</a:t>
            </a:r>
            <a:r>
              <a:rPr lang="en-US" altLang="ja-JP" sz="1050" dirty="0">
                <a:solidFill>
                  <a:schemeClr val="tx1"/>
                </a:solidFill>
                <a:latin typeface="+mn-ea"/>
              </a:rPr>
              <a:t>(</a:t>
            </a:r>
            <a:r>
              <a:rPr lang="ja-JP" altLang="en-US" sz="1050" dirty="0">
                <a:solidFill>
                  <a:schemeClr val="tx1"/>
                </a:solidFill>
                <a:latin typeface="+mn-ea"/>
              </a:rPr>
              <a:t>税別</a:t>
            </a:r>
            <a:r>
              <a:rPr lang="en-US" altLang="ja-JP" sz="1050" dirty="0">
                <a:solidFill>
                  <a:schemeClr val="tx1"/>
                </a:solidFill>
                <a:latin typeface="+mn-ea"/>
              </a:rPr>
              <a:t>)</a:t>
            </a:r>
            <a:r>
              <a:rPr lang="ja-JP" altLang="en-US" sz="1050" dirty="0" smtClean="0">
                <a:solidFill>
                  <a:schemeClr val="tx1"/>
                </a:solidFill>
                <a:latin typeface="+mn-ea"/>
              </a:rPr>
              <a:t>（１</a:t>
            </a:r>
            <a:r>
              <a:rPr kumimoji="1" lang="ja-JP" altLang="en-US" sz="1050" dirty="0" smtClean="0">
                <a:solidFill>
                  <a:schemeClr val="tx1"/>
                </a:solidFill>
                <a:latin typeface="+mn-ea"/>
              </a:rPr>
              <a:t>泊</a:t>
            </a:r>
            <a:r>
              <a:rPr lang="ja-JP" altLang="en-US" sz="1050" dirty="0">
                <a:solidFill>
                  <a:schemeClr val="tx1"/>
                </a:solidFill>
                <a:latin typeface="+mn-ea"/>
              </a:rPr>
              <a:t>３</a:t>
            </a:r>
            <a:r>
              <a:rPr kumimoji="1" lang="ja-JP" altLang="en-US" sz="1050" dirty="0" smtClean="0">
                <a:solidFill>
                  <a:schemeClr val="tx1"/>
                </a:solidFill>
                <a:latin typeface="+mn-ea"/>
              </a:rPr>
              <a:t>食付き</a:t>
            </a:r>
            <a:r>
              <a:rPr kumimoji="1" lang="ja-JP" altLang="en-US" sz="1050" dirty="0">
                <a:solidFill>
                  <a:schemeClr val="tx1"/>
                </a:solidFill>
                <a:latin typeface="+mn-ea"/>
              </a:rPr>
              <a:t>・資料代・保険料込</a:t>
            </a:r>
            <a:r>
              <a:rPr lang="ja-JP" altLang="en-US" sz="1050" dirty="0">
                <a:solidFill>
                  <a:schemeClr val="tx1"/>
                </a:solidFill>
                <a:latin typeface="+mn-ea"/>
              </a:rPr>
              <a:t>）</a:t>
            </a:r>
            <a:endParaRPr kumimoji="1" lang="en-US" altLang="ja-JP" sz="1050" dirty="0">
              <a:solidFill>
                <a:schemeClr val="tx1"/>
              </a:solidFill>
              <a:latin typeface="+mn-ea"/>
            </a:endParaRPr>
          </a:p>
          <a:p>
            <a:r>
              <a:rPr lang="ja-JP" altLang="en-US" sz="1050" dirty="0">
                <a:solidFill>
                  <a:schemeClr val="tx1"/>
                </a:solidFill>
                <a:latin typeface="+mn-ea"/>
              </a:rPr>
              <a:t>＜定員＞　</a:t>
            </a:r>
            <a:r>
              <a:rPr lang="ja-JP" altLang="en-US" sz="1050" dirty="0" smtClean="0">
                <a:solidFill>
                  <a:schemeClr val="tx1"/>
                </a:solidFill>
                <a:latin typeface="+mn-ea"/>
              </a:rPr>
              <a:t>１０社３</a:t>
            </a:r>
            <a:r>
              <a:rPr lang="ja-JP" altLang="en-US" sz="1050" dirty="0">
                <a:solidFill>
                  <a:schemeClr val="tx1"/>
                </a:solidFill>
                <a:latin typeface="+mn-ea"/>
              </a:rPr>
              <a:t>０</a:t>
            </a:r>
            <a:r>
              <a:rPr lang="ja-JP" altLang="en-US" sz="1050" dirty="0" smtClean="0">
                <a:solidFill>
                  <a:schemeClr val="tx1"/>
                </a:solidFill>
                <a:latin typeface="+mn-ea"/>
              </a:rPr>
              <a:t>名 </a:t>
            </a:r>
            <a:r>
              <a:rPr lang="en-US" altLang="ja-JP" sz="600" dirty="0">
                <a:solidFill>
                  <a:schemeClr val="tx1"/>
                </a:solidFill>
                <a:latin typeface="+mn-ea"/>
              </a:rPr>
              <a:t>※</a:t>
            </a:r>
            <a:r>
              <a:rPr lang="ja-JP" altLang="en-US" sz="600" dirty="0">
                <a:solidFill>
                  <a:schemeClr val="tx1"/>
                </a:solidFill>
                <a:latin typeface="+mn-ea"/>
              </a:rPr>
              <a:t>プログラムの都合上、</a:t>
            </a:r>
            <a:r>
              <a:rPr lang="ja-JP" altLang="en-US" sz="600" dirty="0" smtClean="0">
                <a:solidFill>
                  <a:schemeClr val="tx1"/>
                </a:solidFill>
                <a:latin typeface="+mn-ea"/>
              </a:rPr>
              <a:t>１社２名以上でお申込みください。</a:t>
            </a:r>
            <a:endParaRPr lang="en-US" altLang="ja-JP" sz="600" dirty="0">
              <a:solidFill>
                <a:schemeClr val="tx1"/>
              </a:solidFill>
              <a:latin typeface="+mn-ea"/>
            </a:endParaRPr>
          </a:p>
          <a:p>
            <a:endParaRPr lang="en-US" altLang="ja-JP"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3" name="横巻き 62"/>
          <p:cNvSpPr/>
          <p:nvPr/>
        </p:nvSpPr>
        <p:spPr>
          <a:xfrm rot="20854373">
            <a:off x="71556" y="4671875"/>
            <a:ext cx="1941453" cy="655975"/>
          </a:xfrm>
          <a:prstGeom prst="horizontalScroll">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4" name="テキスト ボックス 63"/>
          <p:cNvSpPr txBox="1"/>
          <p:nvPr/>
        </p:nvSpPr>
        <p:spPr>
          <a:xfrm rot="20836609">
            <a:off x="452139" y="4880285"/>
            <a:ext cx="1801764" cy="307777"/>
          </a:xfrm>
          <a:prstGeom prst="rect">
            <a:avLst/>
          </a:prstGeom>
          <a:noFill/>
        </p:spPr>
        <p:txBody>
          <a:bodyPr wrap="square" rtlCol="0">
            <a:spAutoFit/>
          </a:bodyPr>
          <a:lstStyle/>
          <a:p>
            <a:r>
              <a:rPr kumimoji="1" lang="ja-JP" altLang="en-US" sz="1400" dirty="0"/>
              <a:t>２大セミナー開催</a:t>
            </a:r>
            <a:r>
              <a:rPr kumimoji="1" lang="en-US" altLang="ja-JP" sz="1400" dirty="0"/>
              <a:t>!!</a:t>
            </a:r>
            <a:endParaRPr kumimoji="1" lang="ja-JP" altLang="en-US" sz="1400" dirty="0"/>
          </a:p>
        </p:txBody>
      </p:sp>
      <p:sp>
        <p:nvSpPr>
          <p:cNvPr id="66" name="テキスト ボックス 65"/>
          <p:cNvSpPr txBox="1"/>
          <p:nvPr/>
        </p:nvSpPr>
        <p:spPr>
          <a:xfrm rot="20777564">
            <a:off x="144002" y="4861362"/>
            <a:ext cx="959538" cy="276999"/>
          </a:xfrm>
          <a:prstGeom prst="rect">
            <a:avLst/>
          </a:prstGeom>
          <a:noFill/>
        </p:spPr>
        <p:txBody>
          <a:bodyPr wrap="square" rtlCol="0">
            <a:spAutoFit/>
          </a:bodyPr>
          <a:lstStyle/>
          <a:p>
            <a:r>
              <a:rPr kumimoji="1" lang="ja-JP" altLang="en-US" sz="1200" b="1" dirty="0">
                <a:solidFill>
                  <a:srgbClr val="FF0000"/>
                </a:solidFill>
              </a:rPr>
              <a:t>９月、１０月</a:t>
            </a:r>
          </a:p>
        </p:txBody>
      </p:sp>
      <p:sp>
        <p:nvSpPr>
          <p:cNvPr id="67" name="テキスト ボックス 66"/>
          <p:cNvSpPr txBox="1"/>
          <p:nvPr/>
        </p:nvSpPr>
        <p:spPr>
          <a:xfrm>
            <a:off x="2091749" y="7108237"/>
            <a:ext cx="2008363" cy="261610"/>
          </a:xfrm>
          <a:prstGeom prst="rect">
            <a:avLst/>
          </a:prstGeom>
          <a:noFill/>
        </p:spPr>
        <p:txBody>
          <a:bodyPr wrap="square" rtlCol="0">
            <a:spAutoFit/>
          </a:bodyPr>
          <a:lstStyle/>
          <a:p>
            <a:r>
              <a:rPr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申込期限</a:t>
            </a:r>
            <a:r>
              <a:rPr lang="ja-JP" altLang="en-US" sz="11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：９月５日</a:t>
            </a:r>
            <a:r>
              <a:rPr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水</a:t>
            </a:r>
            <a:r>
              <a:rPr lang="en-US" altLang="ja-JP" sz="11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円/楕円 67"/>
          <p:cNvSpPr/>
          <p:nvPr/>
        </p:nvSpPr>
        <p:spPr>
          <a:xfrm>
            <a:off x="2149398" y="5385048"/>
            <a:ext cx="1008112" cy="100811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solidFill>
                <a:schemeClr val="tx1"/>
              </a:solidFill>
            </a:endParaRPr>
          </a:p>
        </p:txBody>
      </p:sp>
      <p:sp>
        <p:nvSpPr>
          <p:cNvPr id="69" name="円/楕円 68"/>
          <p:cNvSpPr/>
          <p:nvPr/>
        </p:nvSpPr>
        <p:spPr>
          <a:xfrm>
            <a:off x="3013445" y="5385048"/>
            <a:ext cx="1008112" cy="100811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solidFill>
                <a:schemeClr val="tx1"/>
              </a:solidFill>
            </a:endParaRPr>
          </a:p>
        </p:txBody>
      </p:sp>
      <p:sp>
        <p:nvSpPr>
          <p:cNvPr id="70" name="円/楕円 69"/>
          <p:cNvSpPr/>
          <p:nvPr/>
        </p:nvSpPr>
        <p:spPr>
          <a:xfrm>
            <a:off x="3949549" y="5366297"/>
            <a:ext cx="1008112" cy="100811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solidFill>
                <a:schemeClr val="tx1"/>
              </a:solidFill>
            </a:endParaRPr>
          </a:p>
        </p:txBody>
      </p:sp>
      <p:sp>
        <p:nvSpPr>
          <p:cNvPr id="71" name="テキスト ボックス 70"/>
          <p:cNvSpPr txBox="1"/>
          <p:nvPr/>
        </p:nvSpPr>
        <p:spPr>
          <a:xfrm>
            <a:off x="2173755" y="5590623"/>
            <a:ext cx="1038226" cy="577081"/>
          </a:xfrm>
          <a:prstGeom prst="rect">
            <a:avLst/>
          </a:prstGeom>
          <a:noFill/>
        </p:spPr>
        <p:txBody>
          <a:bodyPr wrap="square" rtlCol="0">
            <a:spAutoFit/>
          </a:bodyPr>
          <a:lstStyle/>
          <a:p>
            <a:r>
              <a:rPr lang="ja-JP" altLang="en-US" sz="1050" b="1" dirty="0"/>
              <a:t>会社のことを</a:t>
            </a:r>
            <a:endParaRPr lang="en-US" altLang="ja-JP" sz="1050" b="1" dirty="0"/>
          </a:p>
          <a:p>
            <a:r>
              <a:rPr kumimoji="1" lang="ja-JP" altLang="en-US" sz="1050" b="1" dirty="0"/>
              <a:t>もっと知って</a:t>
            </a:r>
            <a:endParaRPr kumimoji="1" lang="en-US" altLang="ja-JP" sz="1050" b="1" dirty="0"/>
          </a:p>
          <a:p>
            <a:r>
              <a:rPr lang="ja-JP" altLang="en-US" sz="1050" b="1" dirty="0"/>
              <a:t>ほしい</a:t>
            </a:r>
            <a:endParaRPr kumimoji="1" lang="ja-JP" altLang="en-US" sz="1050" b="1" dirty="0"/>
          </a:p>
        </p:txBody>
      </p:sp>
      <p:sp>
        <p:nvSpPr>
          <p:cNvPr id="72" name="テキスト ボックス 71"/>
          <p:cNvSpPr txBox="1"/>
          <p:nvPr/>
        </p:nvSpPr>
        <p:spPr>
          <a:xfrm>
            <a:off x="3081321" y="5656098"/>
            <a:ext cx="861616" cy="415498"/>
          </a:xfrm>
          <a:prstGeom prst="rect">
            <a:avLst/>
          </a:prstGeom>
          <a:noFill/>
        </p:spPr>
        <p:txBody>
          <a:bodyPr wrap="square" rtlCol="0">
            <a:spAutoFit/>
          </a:bodyPr>
          <a:lstStyle/>
          <a:p>
            <a:r>
              <a:rPr lang="ja-JP" altLang="en-US" sz="1050" b="1" dirty="0"/>
              <a:t>内定辞退をなくしたい</a:t>
            </a:r>
            <a:endParaRPr kumimoji="1" lang="ja-JP" altLang="en-US" sz="1050" b="1" dirty="0"/>
          </a:p>
        </p:txBody>
      </p:sp>
      <p:sp>
        <p:nvSpPr>
          <p:cNvPr id="73" name="テキスト ボックス 72"/>
          <p:cNvSpPr txBox="1"/>
          <p:nvPr/>
        </p:nvSpPr>
        <p:spPr>
          <a:xfrm>
            <a:off x="4036130" y="5623899"/>
            <a:ext cx="942129" cy="577081"/>
          </a:xfrm>
          <a:prstGeom prst="rect">
            <a:avLst/>
          </a:prstGeom>
          <a:noFill/>
        </p:spPr>
        <p:txBody>
          <a:bodyPr wrap="square" rtlCol="0">
            <a:spAutoFit/>
          </a:bodyPr>
          <a:lstStyle/>
          <a:p>
            <a:r>
              <a:rPr kumimoji="1" lang="ja-JP" altLang="en-US" sz="1050" b="1" dirty="0"/>
              <a:t>内定者同士仲良くなってほしい</a:t>
            </a:r>
          </a:p>
        </p:txBody>
      </p:sp>
      <p:sp>
        <p:nvSpPr>
          <p:cNvPr id="74" name="テキスト ボックス 73"/>
          <p:cNvSpPr txBox="1"/>
          <p:nvPr/>
        </p:nvSpPr>
        <p:spPr>
          <a:xfrm>
            <a:off x="4941168" y="5235351"/>
            <a:ext cx="2111219" cy="1169551"/>
          </a:xfrm>
          <a:prstGeom prst="rect">
            <a:avLst/>
          </a:prstGeom>
          <a:noFill/>
        </p:spPr>
        <p:txBody>
          <a:bodyPr wrap="square" rtlCol="0">
            <a:spAutoFit/>
          </a:bodyPr>
          <a:lstStyle/>
          <a:p>
            <a:r>
              <a:rPr kumimoji="1" lang="ja-JP" altLang="en-US" sz="1000" dirty="0"/>
              <a:t>実施プログラム</a:t>
            </a:r>
            <a:endParaRPr kumimoji="1" lang="en-US" altLang="ja-JP" sz="1000" dirty="0"/>
          </a:p>
          <a:p>
            <a:r>
              <a:rPr lang="ja-JP" altLang="en-US" sz="1000" dirty="0"/>
              <a:t>・自己紹介</a:t>
            </a:r>
            <a:endParaRPr lang="en-US" altLang="ja-JP" sz="1000" dirty="0"/>
          </a:p>
          <a:p>
            <a:r>
              <a:rPr kumimoji="1" lang="ja-JP" altLang="en-US" sz="1000" dirty="0"/>
              <a:t>・参加企業の先輩との交流会</a:t>
            </a:r>
            <a:endParaRPr kumimoji="1" lang="en-US" altLang="ja-JP" sz="1000" dirty="0"/>
          </a:p>
          <a:p>
            <a:r>
              <a:rPr lang="ja-JP" altLang="en-US" sz="1000" dirty="0"/>
              <a:t>・グループワーク（複数実施）</a:t>
            </a:r>
            <a:endParaRPr lang="en-US" altLang="ja-JP" sz="1000" dirty="0"/>
          </a:p>
          <a:p>
            <a:r>
              <a:rPr kumimoji="1" lang="ja-JP" altLang="en-US" sz="1000" dirty="0"/>
              <a:t>・社会人の心構え</a:t>
            </a:r>
            <a:endParaRPr kumimoji="1" lang="en-US" altLang="ja-JP" sz="1000" dirty="0"/>
          </a:p>
          <a:p>
            <a:r>
              <a:rPr lang="ja-JP" altLang="en-US" sz="1000" dirty="0"/>
              <a:t>・プレゼン作成＆発表（講評もあり　</a:t>
            </a:r>
            <a:endParaRPr lang="en-US" altLang="ja-JP" sz="1000" dirty="0"/>
          </a:p>
          <a:p>
            <a:r>
              <a:rPr lang="ja-JP" altLang="en-US" sz="1000" dirty="0"/>
              <a:t>　ます）</a:t>
            </a:r>
            <a:r>
              <a:rPr lang="ja-JP" altLang="en-US" sz="900" dirty="0"/>
              <a:t>　　等</a:t>
            </a:r>
            <a:endParaRPr lang="en-US" altLang="ja-JP" sz="900" dirty="0"/>
          </a:p>
        </p:txBody>
      </p:sp>
      <p:pic>
        <p:nvPicPr>
          <p:cNvPr id="75" name="図 74"/>
          <p:cNvPicPr>
            <a:picLocks noChangeAspect="1"/>
          </p:cNvPicPr>
          <p:nvPr/>
        </p:nvPicPr>
        <p:blipFill>
          <a:blip r:embed="rId10"/>
          <a:stretch>
            <a:fillRect/>
          </a:stretch>
        </p:blipFill>
        <p:spPr>
          <a:xfrm>
            <a:off x="257764" y="5292490"/>
            <a:ext cx="1600166" cy="1205459"/>
          </a:xfrm>
          <a:prstGeom prst="rect">
            <a:avLst/>
          </a:prstGeom>
          <a:ln>
            <a:noFill/>
          </a:ln>
          <a:effectLst>
            <a:softEdge rad="112500"/>
          </a:effectLst>
        </p:spPr>
      </p:pic>
      <p:pic>
        <p:nvPicPr>
          <p:cNvPr id="76" name="図 75"/>
          <p:cNvPicPr>
            <a:picLocks noChangeAspect="1"/>
          </p:cNvPicPr>
          <p:nvPr/>
        </p:nvPicPr>
        <p:blipFill>
          <a:blip r:embed="rId11"/>
          <a:stretch>
            <a:fillRect/>
          </a:stretch>
        </p:blipFill>
        <p:spPr>
          <a:xfrm rot="987859">
            <a:off x="883439" y="6495513"/>
            <a:ext cx="1167406" cy="834966"/>
          </a:xfrm>
          <a:prstGeom prst="rect">
            <a:avLst/>
          </a:prstGeom>
          <a:ln>
            <a:noFill/>
          </a:ln>
          <a:effectLst>
            <a:softEdge rad="112500"/>
          </a:effectLst>
        </p:spPr>
      </p:pic>
      <p:pic>
        <p:nvPicPr>
          <p:cNvPr id="77" name="図 76"/>
          <p:cNvPicPr/>
          <p:nvPr/>
        </p:nvPicPr>
        <p:blipFill>
          <a:blip r:embed="rId12" cstate="print">
            <a:extLst>
              <a:ext uri="{28A0092B-C50C-407E-A947-70E740481C1C}">
                <a14:useLocalDpi xmlns:a14="http://schemas.microsoft.com/office/drawing/2010/main" val="0"/>
              </a:ext>
            </a:extLst>
          </a:blip>
          <a:stretch>
            <a:fillRect/>
          </a:stretch>
        </p:blipFill>
        <p:spPr>
          <a:xfrm>
            <a:off x="5028181" y="7902768"/>
            <a:ext cx="1722635" cy="1030088"/>
          </a:xfrm>
          <a:prstGeom prst="rect">
            <a:avLst/>
          </a:prstGeom>
          <a:ln>
            <a:noFill/>
          </a:ln>
          <a:effectLst>
            <a:softEdge rad="112500"/>
          </a:effectLst>
        </p:spPr>
      </p:pic>
      <p:pic>
        <p:nvPicPr>
          <p:cNvPr id="78" name="図 77"/>
          <p:cNvPicPr>
            <a:picLocks noChangeAspect="1"/>
          </p:cNvPicPr>
          <p:nvPr/>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flipH="1">
            <a:off x="133094" y="4498617"/>
            <a:ext cx="311047" cy="432506"/>
          </a:xfrm>
          <a:prstGeom prst="rect">
            <a:avLst/>
          </a:prstGeom>
        </p:spPr>
      </p:pic>
      <p:sp>
        <p:nvSpPr>
          <p:cNvPr id="79" name="正方形/長方形 78"/>
          <p:cNvSpPr/>
          <p:nvPr/>
        </p:nvSpPr>
        <p:spPr>
          <a:xfrm>
            <a:off x="3933056" y="9235774"/>
            <a:ext cx="2570229" cy="530915"/>
          </a:xfrm>
          <a:prstGeom prst="rect">
            <a:avLst/>
          </a:prstGeom>
        </p:spPr>
        <p:txBody>
          <a:bodyPr wrap="square">
            <a:spAutoFit/>
          </a:bodyPr>
          <a:lstStyle/>
          <a:p>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URL:https://www.kkr-group.com/</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mn-ea"/>
                <a:cs typeface="メイリオ" panose="020B0604030504040204" pitchFamily="50" charset="-128"/>
              </a:rPr>
              <a:t>お申し込みはこちらからどうぞ</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dirty="0"/>
          </a:p>
        </p:txBody>
      </p:sp>
      <p:sp>
        <p:nvSpPr>
          <p:cNvPr id="81" name="テキスト ボックス 80"/>
          <p:cNvSpPr txBox="1"/>
          <p:nvPr/>
        </p:nvSpPr>
        <p:spPr>
          <a:xfrm rot="951424">
            <a:off x="5706809" y="4536565"/>
            <a:ext cx="958642" cy="523220"/>
          </a:xfrm>
          <a:prstGeom prst="rect">
            <a:avLst/>
          </a:prstGeom>
          <a:noFill/>
        </p:spPr>
        <p:txBody>
          <a:bodyPr wrap="square" rtlCol="0">
            <a:spAutoFit/>
          </a:bodyPr>
          <a:lstStyle/>
          <a:p>
            <a:r>
              <a:rPr kumimoji="1" lang="ja-JP" altLang="en-US" sz="2800" b="1" dirty="0">
                <a:solidFill>
                  <a:schemeClr val="accent6">
                    <a:lumMod val="75000"/>
                  </a:schemeClr>
                </a:solidFill>
                <a:effectLst>
                  <a:outerShdw blurRad="38100" dist="38100" dir="2700000" algn="tl">
                    <a:srgbClr val="000000">
                      <a:alpha val="43137"/>
                    </a:srgbClr>
                  </a:outerShdw>
                </a:effectLst>
              </a:rPr>
              <a:t>９月</a:t>
            </a:r>
          </a:p>
        </p:txBody>
      </p:sp>
      <p:sp>
        <p:nvSpPr>
          <p:cNvPr id="82" name="テキスト ボックス 81"/>
          <p:cNvSpPr txBox="1"/>
          <p:nvPr/>
        </p:nvSpPr>
        <p:spPr>
          <a:xfrm rot="951424">
            <a:off x="5663509" y="7223356"/>
            <a:ext cx="1091491" cy="523220"/>
          </a:xfrm>
          <a:prstGeom prst="rect">
            <a:avLst/>
          </a:prstGeom>
          <a:noFill/>
        </p:spPr>
        <p:txBody>
          <a:bodyPr wrap="square" rtlCol="0">
            <a:spAutoFit/>
          </a:bodyPr>
          <a:lstStyle/>
          <a:p>
            <a:r>
              <a:rPr lang="ja-JP" altLang="en-US" sz="2800" b="1" dirty="0">
                <a:solidFill>
                  <a:schemeClr val="accent6">
                    <a:lumMod val="75000"/>
                  </a:schemeClr>
                </a:solidFill>
                <a:effectLst>
                  <a:outerShdw blurRad="38100" dist="38100" dir="2700000" algn="tl">
                    <a:srgbClr val="000000">
                      <a:alpha val="43137"/>
                    </a:srgbClr>
                  </a:outerShdw>
                </a:effectLst>
              </a:rPr>
              <a:t>１０</a:t>
            </a:r>
            <a:r>
              <a:rPr kumimoji="1" lang="ja-JP" altLang="en-US" sz="2800" b="1" dirty="0">
                <a:solidFill>
                  <a:schemeClr val="accent6">
                    <a:lumMod val="75000"/>
                  </a:schemeClr>
                </a:solidFill>
                <a:effectLst>
                  <a:outerShdw blurRad="38100" dist="38100" dir="2700000" algn="tl">
                    <a:srgbClr val="000000">
                      <a:alpha val="43137"/>
                    </a:srgbClr>
                  </a:outerShdw>
                </a:effectLst>
              </a:rPr>
              <a:t>月</a:t>
            </a:r>
          </a:p>
        </p:txBody>
      </p:sp>
      <p:cxnSp>
        <p:nvCxnSpPr>
          <p:cNvPr id="83" name="直線コネクタ 82"/>
          <p:cNvCxnSpPr/>
          <p:nvPr/>
        </p:nvCxnSpPr>
        <p:spPr>
          <a:xfrm>
            <a:off x="2003006" y="7429500"/>
            <a:ext cx="3687283" cy="13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718693" y="7429500"/>
            <a:ext cx="198982"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雲形吹き出し 84"/>
          <p:cNvSpPr/>
          <p:nvPr/>
        </p:nvSpPr>
        <p:spPr>
          <a:xfrm>
            <a:off x="596915" y="4384006"/>
            <a:ext cx="1463933" cy="416257"/>
          </a:xfrm>
          <a:prstGeom prst="cloudCallout">
            <a:avLst>
              <a:gd name="adj1" fmla="val -66558"/>
              <a:gd name="adj2" fmla="val 62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6" name="テキスト ボックス 85"/>
          <p:cNvSpPr txBox="1"/>
          <p:nvPr/>
        </p:nvSpPr>
        <p:spPr>
          <a:xfrm>
            <a:off x="692696" y="4461816"/>
            <a:ext cx="1188099" cy="215444"/>
          </a:xfrm>
          <a:prstGeom prst="rect">
            <a:avLst/>
          </a:prstGeom>
          <a:noFill/>
        </p:spPr>
        <p:txBody>
          <a:bodyPr wrap="square" rtlCol="0">
            <a:spAutoFit/>
          </a:bodyPr>
          <a:lstStyle/>
          <a:p>
            <a:r>
              <a:rPr kumimoji="1" lang="ja-JP" altLang="en-US" sz="800" b="1" dirty="0"/>
              <a:t>ご応募お待ちしてます</a:t>
            </a:r>
          </a:p>
        </p:txBody>
      </p:sp>
      <p:sp>
        <p:nvSpPr>
          <p:cNvPr id="87" name="テキスト ボックス 86"/>
          <p:cNvSpPr txBox="1"/>
          <p:nvPr/>
        </p:nvSpPr>
        <p:spPr>
          <a:xfrm>
            <a:off x="2080501" y="7463988"/>
            <a:ext cx="3744416" cy="369332"/>
          </a:xfrm>
          <a:prstGeom prst="rect">
            <a:avLst/>
          </a:prstGeom>
          <a:noFill/>
        </p:spPr>
        <p:txBody>
          <a:bodyPr wrap="square" rtlCol="0">
            <a:spAutoFit/>
          </a:bodyPr>
          <a:lstStyle/>
          <a:p>
            <a:r>
              <a:rPr lang="ja-JP" altLang="en-US" b="1" dirty="0">
                <a:solidFill>
                  <a:srgbClr val="FF0000"/>
                </a:solidFill>
              </a:rPr>
              <a:t>新入社員フォローアップ研修２０１８</a:t>
            </a:r>
            <a:endParaRPr kumimoji="1" lang="ja-JP" altLang="en-US" b="1" dirty="0">
              <a:solidFill>
                <a:srgbClr val="FF0000"/>
              </a:solidFill>
            </a:endParaRPr>
          </a:p>
        </p:txBody>
      </p:sp>
      <p:sp>
        <p:nvSpPr>
          <p:cNvPr id="88" name="テキスト ボックス 87"/>
          <p:cNvSpPr txBox="1"/>
          <p:nvPr/>
        </p:nvSpPr>
        <p:spPr>
          <a:xfrm>
            <a:off x="3746142" y="7709055"/>
            <a:ext cx="3150682" cy="246221"/>
          </a:xfrm>
          <a:prstGeom prst="rect">
            <a:avLst/>
          </a:prstGeom>
          <a:noFill/>
        </p:spPr>
        <p:txBody>
          <a:bodyPr wrap="square" rtlCol="0">
            <a:spAutoFit/>
          </a:bodyPr>
          <a:lstStyle/>
          <a:p>
            <a:r>
              <a:rPr lang="ja-JP" altLang="en-US" sz="1000" dirty="0"/>
              <a:t>☞</a:t>
            </a:r>
            <a:r>
              <a:rPr kumimoji="1" lang="ja-JP" altLang="en-US" sz="1000" dirty="0"/>
              <a:t>☛</a:t>
            </a:r>
            <a:r>
              <a:rPr lang="ja-JP" altLang="en-US" sz="1000" dirty="0"/>
              <a:t>貴社</a:t>
            </a:r>
            <a:r>
              <a:rPr kumimoji="1" lang="ja-JP" altLang="en-US" sz="1000" dirty="0"/>
              <a:t>の新入社員を</a:t>
            </a:r>
            <a:r>
              <a:rPr kumimoji="1" lang="ja-JP" altLang="en-US" sz="1000" dirty="0">
                <a:solidFill>
                  <a:srgbClr val="FF0000"/>
                </a:solidFill>
              </a:rPr>
              <a:t>パワーアップ</a:t>
            </a:r>
            <a:r>
              <a:rPr kumimoji="1" lang="ja-JP" altLang="en-US" sz="1000" dirty="0"/>
              <a:t>してみせます☚☜</a:t>
            </a:r>
          </a:p>
        </p:txBody>
      </p:sp>
      <p:sp>
        <p:nvSpPr>
          <p:cNvPr id="89" name="テキスト ボックス 88"/>
          <p:cNvSpPr txBox="1"/>
          <p:nvPr/>
        </p:nvSpPr>
        <p:spPr>
          <a:xfrm>
            <a:off x="2095941" y="7905328"/>
            <a:ext cx="3286348" cy="1169551"/>
          </a:xfrm>
          <a:prstGeom prst="rect">
            <a:avLst/>
          </a:prstGeom>
          <a:noFill/>
        </p:spPr>
        <p:txBody>
          <a:bodyPr wrap="square" rtlCol="0">
            <a:spAutoFit/>
          </a:bodyPr>
          <a:lstStyle/>
          <a:p>
            <a:r>
              <a:rPr kumimoji="1" lang="ja-JP" altLang="en-US" sz="1000" dirty="0"/>
              <a:t>＜日時＞</a:t>
            </a:r>
            <a:r>
              <a:rPr lang="ja-JP" altLang="en-US" sz="1000" dirty="0"/>
              <a:t>２０１８</a:t>
            </a:r>
            <a:r>
              <a:rPr kumimoji="1" lang="ja-JP" altLang="en-US" sz="1000" dirty="0"/>
              <a:t>年</a:t>
            </a:r>
            <a:r>
              <a:rPr lang="ja-JP" altLang="en-US" sz="1000" dirty="0"/>
              <a:t>１０</a:t>
            </a:r>
            <a:r>
              <a:rPr kumimoji="1" lang="ja-JP" altLang="en-US" sz="1000" dirty="0"/>
              <a:t>月</a:t>
            </a:r>
            <a:r>
              <a:rPr lang="ja-JP" altLang="en-US" sz="1000" dirty="0"/>
              <a:t>３</a:t>
            </a:r>
            <a:r>
              <a:rPr kumimoji="1" lang="ja-JP" altLang="en-US" sz="1000" dirty="0"/>
              <a:t>日（水）９：</a:t>
            </a:r>
            <a:r>
              <a:rPr lang="ja-JP" altLang="en-US" sz="1000" dirty="0"/>
              <a:t>３０～</a:t>
            </a:r>
            <a:r>
              <a:rPr lang="ja-JP" altLang="en-US" sz="1000" dirty="0" smtClean="0"/>
              <a:t>１２：３０</a:t>
            </a:r>
            <a:endParaRPr lang="en-US" altLang="ja-JP" sz="1000" dirty="0"/>
          </a:p>
          <a:p>
            <a:r>
              <a:rPr kumimoji="1" lang="ja-JP" altLang="en-US" sz="1000" dirty="0"/>
              <a:t>＜会場＞福井県自治会館　</a:t>
            </a:r>
            <a:r>
              <a:rPr lang="ja-JP" altLang="en-US" sz="1000" dirty="0" smtClean="0"/>
              <a:t>２０</a:t>
            </a:r>
            <a:r>
              <a:rPr lang="ja-JP" altLang="en-US" sz="1000" dirty="0"/>
              <a:t>１</a:t>
            </a:r>
            <a:r>
              <a:rPr kumimoji="1" lang="ja-JP" altLang="en-US" sz="1000" dirty="0"/>
              <a:t>　会議室</a:t>
            </a:r>
            <a:endParaRPr kumimoji="1" lang="en-US" altLang="ja-JP" sz="1000" dirty="0"/>
          </a:p>
          <a:p>
            <a:r>
              <a:rPr lang="ja-JP" altLang="en-US" sz="1000" dirty="0"/>
              <a:t>＜費用＞お一人様６</a:t>
            </a:r>
            <a:r>
              <a:rPr lang="en-US" altLang="ja-JP" sz="1000" dirty="0"/>
              <a:t>,</a:t>
            </a:r>
            <a:r>
              <a:rPr lang="ja-JP" altLang="en-US" sz="1000" dirty="0"/>
              <a:t>４８０円（税込。テキスト代含む）</a:t>
            </a:r>
            <a:endParaRPr lang="en-US" altLang="ja-JP" sz="1000" dirty="0"/>
          </a:p>
          <a:p>
            <a:r>
              <a:rPr lang="ja-JP" altLang="en-US" sz="1000" dirty="0"/>
              <a:t>　　　　　　</a:t>
            </a:r>
            <a:r>
              <a:rPr lang="en-US" altLang="ja-JP" sz="1000" dirty="0" smtClean="0"/>
              <a:t>※</a:t>
            </a:r>
            <a:r>
              <a:rPr lang="ja-JP" altLang="en-US" sz="1000" dirty="0"/>
              <a:t>３</a:t>
            </a:r>
            <a:r>
              <a:rPr lang="ja-JP" altLang="en-US" sz="1000" dirty="0" smtClean="0"/>
              <a:t>月</a:t>
            </a:r>
            <a:r>
              <a:rPr lang="ja-JP" altLang="en-US" sz="1000" dirty="0"/>
              <a:t>開催の新入社員研修２０１８に参加</a:t>
            </a:r>
            <a:endParaRPr lang="en-US" altLang="ja-JP" sz="1000" dirty="0"/>
          </a:p>
          <a:p>
            <a:r>
              <a:rPr lang="ja-JP" altLang="en-US" sz="1000" dirty="0"/>
              <a:t>　　　　　       され方はお一人様５</a:t>
            </a:r>
            <a:r>
              <a:rPr lang="en-US" altLang="ja-JP" sz="1000" dirty="0"/>
              <a:t>,</a:t>
            </a:r>
            <a:r>
              <a:rPr lang="ja-JP" altLang="en-US" sz="1000" dirty="0"/>
              <a:t>４００円</a:t>
            </a:r>
            <a:endParaRPr lang="en-US" altLang="ja-JP" sz="1000" dirty="0"/>
          </a:p>
          <a:p>
            <a:r>
              <a:rPr kumimoji="1" lang="ja-JP" altLang="en-US" sz="1000" dirty="0"/>
              <a:t>＜定員</a:t>
            </a:r>
            <a:r>
              <a:rPr kumimoji="1" lang="ja-JP" altLang="en-US" sz="1000" dirty="0" smtClean="0"/>
              <a:t>＞</a:t>
            </a:r>
            <a:r>
              <a:rPr lang="ja-JP" altLang="en-US" sz="1000" dirty="0" smtClean="0"/>
              <a:t>４</a:t>
            </a:r>
            <a:r>
              <a:rPr lang="ja-JP" altLang="en-US" sz="1000" dirty="0"/>
              <a:t>５</a:t>
            </a:r>
            <a:r>
              <a:rPr lang="ja-JP" altLang="en-US" sz="1000" dirty="0" smtClean="0"/>
              <a:t>名</a:t>
            </a:r>
            <a:endParaRPr lang="en-US" altLang="ja-JP" sz="1000" dirty="0"/>
          </a:p>
          <a:p>
            <a:r>
              <a:rPr kumimoji="1" lang="ja-JP" altLang="en-US" sz="1000" dirty="0"/>
              <a:t>＜対象＞</a:t>
            </a:r>
            <a:r>
              <a:rPr kumimoji="1" lang="ja-JP" altLang="en-US" sz="1000" dirty="0" smtClean="0"/>
              <a:t>入社２年目</a:t>
            </a:r>
            <a:r>
              <a:rPr kumimoji="1" lang="ja-JP" altLang="en-US" sz="1000" dirty="0"/>
              <a:t>ぐらいまでの方</a:t>
            </a:r>
          </a:p>
        </p:txBody>
      </p:sp>
      <p:sp>
        <p:nvSpPr>
          <p:cNvPr id="90" name="テキスト ボックス 89"/>
          <p:cNvSpPr txBox="1"/>
          <p:nvPr/>
        </p:nvSpPr>
        <p:spPr>
          <a:xfrm>
            <a:off x="2132856" y="8985448"/>
            <a:ext cx="1886781" cy="553998"/>
          </a:xfrm>
          <a:prstGeom prst="rect">
            <a:avLst/>
          </a:prstGeom>
          <a:noFill/>
        </p:spPr>
        <p:txBody>
          <a:bodyPr wrap="square" rtlCol="0">
            <a:spAutoFit/>
          </a:bodyPr>
          <a:lstStyle/>
          <a:p>
            <a:r>
              <a:rPr kumimoji="1" lang="ja-JP" altLang="en-US" sz="1000" dirty="0"/>
              <a:t>セミナー内容</a:t>
            </a:r>
            <a:endParaRPr kumimoji="1" lang="en-US" altLang="ja-JP" sz="1000" dirty="0"/>
          </a:p>
          <a:p>
            <a:r>
              <a:rPr lang="ja-JP" altLang="en-US" sz="1000" dirty="0"/>
              <a:t>・成果が上がる時間管理の方法</a:t>
            </a:r>
            <a:endParaRPr lang="en-US" altLang="ja-JP" sz="1000" dirty="0"/>
          </a:p>
          <a:p>
            <a:r>
              <a:rPr kumimoji="1" lang="ja-JP" altLang="en-US" sz="1000" dirty="0"/>
              <a:t>・目標設定方法・発表</a:t>
            </a:r>
            <a:r>
              <a:rPr lang="ja-JP" altLang="en-US" sz="1000" dirty="0"/>
              <a:t>　　　等</a:t>
            </a:r>
            <a:endParaRPr lang="en-US" altLang="ja-JP" sz="1000" dirty="0"/>
          </a:p>
        </p:txBody>
      </p:sp>
      <p:sp>
        <p:nvSpPr>
          <p:cNvPr id="91" name="テキスト ボックス 90"/>
          <p:cNvSpPr txBox="1"/>
          <p:nvPr/>
        </p:nvSpPr>
        <p:spPr>
          <a:xfrm rot="21436537">
            <a:off x="2269426" y="9501830"/>
            <a:ext cx="1492836" cy="400110"/>
          </a:xfrm>
          <a:prstGeom prst="rect">
            <a:avLst/>
          </a:prstGeom>
          <a:noFill/>
        </p:spPr>
        <p:txBody>
          <a:bodyPr wrap="square" rtlCol="0">
            <a:spAutoFit/>
          </a:bodyPr>
          <a:lstStyle/>
          <a:p>
            <a:r>
              <a:rPr lang="ja-JP" altLang="en-US" sz="1000" b="1" dirty="0">
                <a:solidFill>
                  <a:srgbClr val="FF0000"/>
                </a:solidFill>
              </a:rPr>
              <a:t>毎年、ご好評いただいております</a:t>
            </a:r>
            <a:r>
              <a:rPr lang="en-US" altLang="ja-JP" sz="1000" b="1" dirty="0">
                <a:solidFill>
                  <a:srgbClr val="FF0000"/>
                </a:solidFill>
              </a:rPr>
              <a:t>!!</a:t>
            </a:r>
            <a:endParaRPr kumimoji="1" lang="ja-JP" altLang="en-US" sz="1000" b="1" dirty="0">
              <a:solidFill>
                <a:srgbClr val="FF0000"/>
              </a:solidFill>
            </a:endParaRPr>
          </a:p>
        </p:txBody>
      </p:sp>
      <p:pic>
        <p:nvPicPr>
          <p:cNvPr id="92" name="図 91"/>
          <p:cNvPicPr>
            <a:picLocks noChangeAspect="1"/>
          </p:cNvPicPr>
          <p:nvPr/>
        </p:nvPicPr>
        <p:blipFill>
          <a:blip r:embed="rId14"/>
          <a:stretch>
            <a:fillRect/>
          </a:stretch>
        </p:blipFill>
        <p:spPr>
          <a:xfrm rot="20909838">
            <a:off x="-8077" y="7114763"/>
            <a:ext cx="1155098" cy="883767"/>
          </a:xfrm>
          <a:prstGeom prst="rect">
            <a:avLst/>
          </a:prstGeom>
          <a:ln>
            <a:noFill/>
          </a:ln>
          <a:effectLst>
            <a:softEdge rad="112500"/>
          </a:effectLst>
        </p:spPr>
      </p:pic>
      <p:sp>
        <p:nvSpPr>
          <p:cNvPr id="93" name="テキスト ボックス 92"/>
          <p:cNvSpPr txBox="1"/>
          <p:nvPr/>
        </p:nvSpPr>
        <p:spPr>
          <a:xfrm>
            <a:off x="2965742" y="5135269"/>
            <a:ext cx="2111629" cy="276999"/>
          </a:xfrm>
          <a:prstGeom prst="rect">
            <a:avLst/>
          </a:prstGeom>
          <a:noFill/>
        </p:spPr>
        <p:txBody>
          <a:bodyPr wrap="square" rtlCol="0">
            <a:spAutoFit/>
          </a:bodyPr>
          <a:lstStyle/>
          <a:p>
            <a:r>
              <a:rPr kumimoji="1" lang="ja-JP" altLang="en-US" sz="1200" b="1" dirty="0"/>
              <a:t>お悩み解決いたします！！！</a:t>
            </a:r>
          </a:p>
        </p:txBody>
      </p:sp>
      <p:sp>
        <p:nvSpPr>
          <p:cNvPr id="94" name="テキスト ボックス 93"/>
          <p:cNvSpPr txBox="1"/>
          <p:nvPr/>
        </p:nvSpPr>
        <p:spPr>
          <a:xfrm>
            <a:off x="3793360" y="7118126"/>
            <a:ext cx="2295616" cy="253916"/>
          </a:xfrm>
          <a:prstGeom prst="rect">
            <a:avLst/>
          </a:prstGeom>
          <a:noFill/>
        </p:spPr>
        <p:txBody>
          <a:bodyPr wrap="square" rtlCol="0">
            <a:spAutoFit/>
          </a:bodyPr>
          <a:lstStyle/>
          <a:p>
            <a:r>
              <a:rPr kumimoji="1" lang="ja-JP" altLang="en-US" sz="1050" dirty="0"/>
              <a:t>☚　</a:t>
            </a:r>
            <a:r>
              <a:rPr kumimoji="1" lang="ja-JP" altLang="en-US" sz="1050" u="sng" dirty="0"/>
              <a:t>期限間近です、お急ぎ下さい</a:t>
            </a:r>
            <a:r>
              <a:rPr kumimoji="1" lang="en-US" altLang="ja-JP" sz="1050" u="sng" dirty="0"/>
              <a:t>!!</a:t>
            </a:r>
            <a:endParaRPr kumimoji="1" lang="ja-JP" altLang="en-US" sz="1050" u="sng" dirty="0"/>
          </a:p>
        </p:txBody>
      </p:sp>
      <p:sp>
        <p:nvSpPr>
          <p:cNvPr id="95" name="テキスト ボックス 94"/>
          <p:cNvSpPr txBox="1"/>
          <p:nvPr/>
        </p:nvSpPr>
        <p:spPr>
          <a:xfrm>
            <a:off x="4455290" y="8901098"/>
            <a:ext cx="2142204" cy="261610"/>
          </a:xfrm>
          <a:prstGeom prst="rect">
            <a:avLst/>
          </a:prstGeom>
          <a:noFill/>
        </p:spPr>
        <p:txBody>
          <a:bodyPr wrap="square" rtlCol="0">
            <a:spAutoFit/>
          </a:bodyPr>
          <a:lstStyle/>
          <a:p>
            <a:r>
              <a:rPr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申込期限</a:t>
            </a:r>
            <a:r>
              <a:rPr lang="ja-JP" altLang="en-US" sz="11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：９月２６日（水）</a:t>
            </a:r>
            <a:endPar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5355064" y="6898656"/>
            <a:ext cx="1526071" cy="276999"/>
          </a:xfrm>
          <a:prstGeom prst="rect">
            <a:avLst/>
          </a:prstGeom>
          <a:noFill/>
        </p:spPr>
        <p:txBody>
          <a:bodyPr wrap="square" rtlCol="0">
            <a:spAutoFit/>
          </a:bodyPr>
          <a:lstStyle/>
          <a:p>
            <a:r>
              <a:rPr kumimoji="1" lang="ja-JP" altLang="en-US" sz="1200" b="1" dirty="0" smtClean="0">
                <a:solidFill>
                  <a:srgbClr val="FF0000"/>
                </a:solidFill>
              </a:rPr>
              <a:t>残数わずかです</a:t>
            </a:r>
            <a:r>
              <a:rPr kumimoji="1" lang="en-US" altLang="ja-JP" sz="1200" b="1" dirty="0" smtClean="0">
                <a:solidFill>
                  <a:srgbClr val="FF0000"/>
                </a:solidFill>
              </a:rPr>
              <a:t>!!</a:t>
            </a:r>
            <a:endParaRPr kumimoji="1" lang="ja-JP" altLang="en-US" sz="1200" b="1" dirty="0">
              <a:solidFill>
                <a:srgbClr val="FF0000"/>
              </a:solidFill>
            </a:endParaRPr>
          </a:p>
        </p:txBody>
      </p:sp>
    </p:spTree>
    <p:extLst>
      <p:ext uri="{BB962C8B-B14F-4D97-AF65-F5344CB8AC3E}">
        <p14:creationId xmlns:p14="http://schemas.microsoft.com/office/powerpoint/2010/main" val="9268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148064" y="2504728"/>
            <a:ext cx="4019049"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ja-JP"/>
            </a:defPPr>
            <a:lvl1pPr marL="0" algn="l" defTabSz="914235" rtl="0" eaLnBrk="1" latinLnBrk="0" hangingPunct="1">
              <a:defRPr kumimoji="1" sz="1800" kern="1200">
                <a:solidFill>
                  <a:schemeClr val="dk1"/>
                </a:solidFill>
                <a:latin typeface="+mn-lt"/>
                <a:ea typeface="+mn-ea"/>
                <a:cs typeface="+mn-cs"/>
              </a:defRPr>
            </a:lvl1pPr>
            <a:lvl2pPr marL="457117" algn="l" defTabSz="914235" rtl="0" eaLnBrk="1" latinLnBrk="0" hangingPunct="1">
              <a:defRPr kumimoji="1" sz="1800" kern="1200">
                <a:solidFill>
                  <a:schemeClr val="dk1"/>
                </a:solidFill>
                <a:latin typeface="+mn-lt"/>
                <a:ea typeface="+mn-ea"/>
                <a:cs typeface="+mn-cs"/>
              </a:defRPr>
            </a:lvl2pPr>
            <a:lvl3pPr marL="914235" algn="l" defTabSz="914235" rtl="0" eaLnBrk="1" latinLnBrk="0" hangingPunct="1">
              <a:defRPr kumimoji="1" sz="1800" kern="1200">
                <a:solidFill>
                  <a:schemeClr val="dk1"/>
                </a:solidFill>
                <a:latin typeface="+mn-lt"/>
                <a:ea typeface="+mn-ea"/>
                <a:cs typeface="+mn-cs"/>
              </a:defRPr>
            </a:lvl3pPr>
            <a:lvl4pPr marL="1371353" algn="l" defTabSz="914235" rtl="0" eaLnBrk="1" latinLnBrk="0" hangingPunct="1">
              <a:defRPr kumimoji="1" sz="1800" kern="1200">
                <a:solidFill>
                  <a:schemeClr val="dk1"/>
                </a:solidFill>
                <a:latin typeface="+mn-lt"/>
                <a:ea typeface="+mn-ea"/>
                <a:cs typeface="+mn-cs"/>
              </a:defRPr>
            </a:lvl4pPr>
            <a:lvl5pPr marL="1828470" algn="l" defTabSz="914235" rtl="0" eaLnBrk="1" latinLnBrk="0" hangingPunct="1">
              <a:defRPr kumimoji="1" sz="1800" kern="1200">
                <a:solidFill>
                  <a:schemeClr val="dk1"/>
                </a:solidFill>
                <a:latin typeface="+mn-lt"/>
                <a:ea typeface="+mn-ea"/>
                <a:cs typeface="+mn-cs"/>
              </a:defRPr>
            </a:lvl5pPr>
            <a:lvl6pPr marL="2285588" algn="l" defTabSz="914235" rtl="0" eaLnBrk="1" latinLnBrk="0" hangingPunct="1">
              <a:defRPr kumimoji="1" sz="1800" kern="1200">
                <a:solidFill>
                  <a:schemeClr val="dk1"/>
                </a:solidFill>
                <a:latin typeface="+mn-lt"/>
                <a:ea typeface="+mn-ea"/>
                <a:cs typeface="+mn-cs"/>
              </a:defRPr>
            </a:lvl6pPr>
            <a:lvl7pPr marL="2742705" algn="l" defTabSz="914235" rtl="0" eaLnBrk="1" latinLnBrk="0" hangingPunct="1">
              <a:defRPr kumimoji="1" sz="1800" kern="1200">
                <a:solidFill>
                  <a:schemeClr val="dk1"/>
                </a:solidFill>
                <a:latin typeface="+mn-lt"/>
                <a:ea typeface="+mn-ea"/>
                <a:cs typeface="+mn-cs"/>
              </a:defRPr>
            </a:lvl7pPr>
            <a:lvl8pPr marL="3199823" algn="l" defTabSz="914235" rtl="0" eaLnBrk="1" latinLnBrk="0" hangingPunct="1">
              <a:defRPr kumimoji="1" sz="1800" kern="1200">
                <a:solidFill>
                  <a:schemeClr val="dk1"/>
                </a:solidFill>
                <a:latin typeface="+mn-lt"/>
                <a:ea typeface="+mn-ea"/>
                <a:cs typeface="+mn-cs"/>
              </a:defRPr>
            </a:lvl8pPr>
            <a:lvl9pPr marL="3656940" algn="l" defTabSz="914235" rtl="0" eaLnBrk="1" latinLnBrk="0" hangingPunct="1">
              <a:defRPr kumimoji="1" sz="1800" kern="1200">
                <a:solidFill>
                  <a:schemeClr val="dk1"/>
                </a:solidFill>
                <a:latin typeface="+mn-lt"/>
                <a:ea typeface="+mn-ea"/>
                <a:cs typeface="+mn-cs"/>
              </a:defRPr>
            </a:lvl9pPr>
          </a:lstStyle>
          <a:p>
            <a:r>
              <a:rPr kumimoji="1" lang="en-US" altLang="ja-JP" dirty="0"/>
              <a:t>【</a:t>
            </a:r>
            <a:r>
              <a:rPr kumimoji="1" lang="ja-JP" altLang="en-US" dirty="0"/>
              <a:t>去年</a:t>
            </a:r>
            <a:r>
              <a:rPr kumimoji="1" lang="en-US" altLang="ja-JP" dirty="0"/>
              <a:t>】</a:t>
            </a:r>
            <a:r>
              <a:rPr kumimoji="1" lang="ja-JP" altLang="en-US" dirty="0"/>
              <a:t>自社の労働管理は適正か</a:t>
            </a:r>
            <a:r>
              <a:rPr kumimoji="1" lang="en-US" altLang="ja-JP" dirty="0"/>
              <a:t>(</a:t>
            </a:r>
            <a:r>
              <a:rPr kumimoji="1" lang="ja-JP" altLang="en-US" dirty="0"/>
              <a:t>後半</a:t>
            </a:r>
            <a:r>
              <a:rPr kumimoji="1" lang="en-US" altLang="ja-JP" dirty="0"/>
              <a:t>)</a:t>
            </a:r>
          </a:p>
          <a:p>
            <a:r>
              <a:rPr kumimoji="1" lang="en-US" altLang="ja-JP" dirty="0"/>
              <a:t>【</a:t>
            </a:r>
            <a:r>
              <a:rPr kumimoji="1" lang="ja-JP" altLang="en-US" dirty="0"/>
              <a:t>一昨年</a:t>
            </a:r>
            <a:r>
              <a:rPr kumimoji="1" lang="en-US" altLang="ja-JP" dirty="0"/>
              <a:t>】</a:t>
            </a:r>
            <a:r>
              <a:rPr lang="ja-JP" altLang="en-US" dirty="0"/>
              <a:t>ストレスチェック</a:t>
            </a:r>
            <a:endParaRPr lang="en-US" altLang="ja-JP"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024" y="5097016"/>
            <a:ext cx="4320480" cy="3127154"/>
          </a:xfrm>
          <a:prstGeom prst="rect">
            <a:avLst/>
          </a:prstGeom>
        </p:spPr>
      </p:pic>
      <p:pic>
        <p:nvPicPr>
          <p:cNvPr id="7" name="図 6">
            <a:extLst>
              <a:ext uri="{FF2B5EF4-FFF2-40B4-BE49-F238E27FC236}">
                <a16:creationId xmlns="" xmlns:a16="http://schemas.microsoft.com/office/drawing/2014/main" id="{8212FA5D-9A73-492A-B106-1D0E3EE1F1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8738" y="4501308"/>
            <a:ext cx="1054913" cy="658437"/>
          </a:xfrm>
          <a:prstGeom prst="rect">
            <a:avLst/>
          </a:prstGeom>
        </p:spPr>
      </p:pic>
      <p:pic>
        <p:nvPicPr>
          <p:cNvPr id="8" name="図 7">
            <a:extLst>
              <a:ext uri="{FF2B5EF4-FFF2-40B4-BE49-F238E27FC236}">
                <a16:creationId xmlns="" xmlns:a16="http://schemas.microsoft.com/office/drawing/2014/main" id="{4BD30AA8-75D8-4CAD-945C-9ABCE81975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7890" y="3426094"/>
            <a:ext cx="1546255" cy="587577"/>
          </a:xfrm>
          <a:prstGeom prst="rect">
            <a:avLst/>
          </a:prstGeom>
        </p:spPr>
      </p:pic>
      <p:sp>
        <p:nvSpPr>
          <p:cNvPr id="9" name="フッター プレースホルダー 4">
            <a:extLst>
              <a:ext uri="{FF2B5EF4-FFF2-40B4-BE49-F238E27FC236}">
                <a16:creationId xmlns="" xmlns:a16="http://schemas.microsoft.com/office/drawing/2014/main" id="{BC99A2D2-F444-4991-A21F-68FAB44888DA}"/>
              </a:ext>
            </a:extLst>
          </p:cNvPr>
          <p:cNvSpPr txBox="1">
            <a:spLocks/>
          </p:cNvSpPr>
          <p:nvPr/>
        </p:nvSpPr>
        <p:spPr>
          <a:xfrm>
            <a:off x="4151375" y="9622426"/>
            <a:ext cx="2763688" cy="317448"/>
          </a:xfrm>
          <a:prstGeom prst="rect">
            <a:avLst/>
          </a:prstGeom>
        </p:spPr>
        <p:txBody>
          <a:bodyPr vert="horz" lIns="91440" tIns="45720" rIns="91440" bIns="45720" rtlCol="0" anchor="ctr"/>
          <a:lstStyle>
            <a:defPPr>
              <a:defRPr lang="ja-JP"/>
            </a:defPPr>
            <a:lvl1pPr marL="0" algn="ctr" defTabSz="914235" rtl="0" eaLnBrk="1" latinLnBrk="0" hangingPunct="1">
              <a:defRPr kumimoji="1" sz="1200" kern="1200">
                <a:solidFill>
                  <a:schemeClr val="tx1">
                    <a:tint val="75000"/>
                  </a:schemeClr>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r>
              <a:rPr lang="en-US" altLang="ja-JP" sz="800">
                <a:latin typeface="HG丸ｺﾞｼｯｸM-PRO" pitchFamily="50" charset="-128"/>
                <a:ea typeface="HG丸ｺﾞｼｯｸM-PRO" pitchFamily="50" charset="-128"/>
              </a:rPr>
              <a:t>Copyright</a:t>
            </a:r>
            <a:r>
              <a:rPr lang="ja-JP" altLang="en-US" sz="800">
                <a:latin typeface="HG丸ｺﾞｼｯｸM-PRO" pitchFamily="50" charset="-128"/>
                <a:ea typeface="HG丸ｺﾞｼｯｸM-PRO" pitchFamily="50" charset="-128"/>
              </a:rPr>
              <a:t>北出経営労務事務所</a:t>
            </a:r>
            <a:r>
              <a:rPr lang="en-US" altLang="ja-JP" sz="800">
                <a:latin typeface="HG丸ｺﾞｼｯｸM-PRO" pitchFamily="50" charset="-128"/>
                <a:ea typeface="HG丸ｺﾞｼｯｸM-PRO" pitchFamily="50" charset="-128"/>
              </a:rPr>
              <a:t>All Rights Reserved.</a:t>
            </a:r>
            <a:endParaRPr lang="ja-JP" altLang="en-US" sz="800" dirty="0">
              <a:latin typeface="HG丸ｺﾞｼｯｸM-PRO" pitchFamily="50" charset="-128"/>
              <a:ea typeface="HG丸ｺﾞｼｯｸM-PRO" pitchFamily="50" charset="-128"/>
            </a:endParaRPr>
          </a:p>
        </p:txBody>
      </p:sp>
      <p:pic>
        <p:nvPicPr>
          <p:cNvPr id="10" name="図 9">
            <a:extLst>
              <a:ext uri="{FF2B5EF4-FFF2-40B4-BE49-F238E27FC236}">
                <a16:creationId xmlns="" xmlns:a16="http://schemas.microsoft.com/office/drawing/2014/main" id="{CEEB1EFC-1252-4E8F-8F98-2FAF5FD80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024" y="5097016"/>
            <a:ext cx="4320480" cy="3127154"/>
          </a:xfrm>
          <a:prstGeom prst="rect">
            <a:avLst/>
          </a:prstGeom>
        </p:spPr>
      </p:pic>
      <p:sp>
        <p:nvSpPr>
          <p:cNvPr id="11" name="正方形/長方形 10">
            <a:extLst>
              <a:ext uri="{FF2B5EF4-FFF2-40B4-BE49-F238E27FC236}">
                <a16:creationId xmlns="" xmlns:a16="http://schemas.microsoft.com/office/drawing/2014/main" id="{40ED68AB-B3A7-439F-8074-393C68104BB5}"/>
              </a:ext>
            </a:extLst>
          </p:cNvPr>
          <p:cNvSpPr>
            <a:spLocks noChangeArrowheads="1"/>
          </p:cNvSpPr>
          <p:nvPr/>
        </p:nvSpPr>
        <p:spPr bwMode="auto">
          <a:xfrm>
            <a:off x="2708920" y="560512"/>
            <a:ext cx="39608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ja-JP" sz="1600" b="1" dirty="0">
                <a:latin typeface="メイリオ" panose="020B0604030504040204" pitchFamily="50" charset="-128"/>
                <a:ea typeface="メイリオ" panose="020B0604030504040204" pitchFamily="50" charset="-128"/>
                <a:sym typeface="Times New Roman" panose="02020603050405020304" pitchFamily="18" charset="0"/>
              </a:rPr>
              <a:t>【</a:t>
            </a:r>
            <a:r>
              <a:rPr lang="ja-JP" altLang="en-US" sz="1600" b="1" dirty="0">
                <a:latin typeface="メイリオ" panose="020B0604030504040204" pitchFamily="50" charset="-128"/>
                <a:ea typeface="メイリオ" panose="020B0604030504040204" pitchFamily="50" charset="-128"/>
                <a:sym typeface="Times New Roman" panose="02020603050405020304" pitchFamily="18" charset="0"/>
              </a:rPr>
              <a:t>平成</a:t>
            </a:r>
            <a:r>
              <a:rPr lang="en-US" altLang="ja-JP" sz="1600" b="1" dirty="0">
                <a:latin typeface="メイリオ" panose="020B0604030504040204" pitchFamily="50" charset="-128"/>
                <a:ea typeface="メイリオ" panose="020B0604030504040204" pitchFamily="50" charset="-128"/>
                <a:sym typeface="Times New Roman" panose="02020603050405020304" pitchFamily="18" charset="0"/>
              </a:rPr>
              <a:t>30</a:t>
            </a:r>
            <a:r>
              <a:rPr lang="ja-JP" altLang="en-US" sz="1600" b="1" dirty="0">
                <a:latin typeface="メイリオ" panose="020B0604030504040204" pitchFamily="50" charset="-128"/>
                <a:ea typeface="メイリオ" panose="020B0604030504040204" pitchFamily="50" charset="-128"/>
                <a:sym typeface="Times New Roman" panose="02020603050405020304" pitchFamily="18" charset="0"/>
              </a:rPr>
              <a:t>年度</a:t>
            </a:r>
            <a:r>
              <a:rPr lang="en-US" altLang="ja-JP" sz="1600" b="1" dirty="0">
                <a:latin typeface="メイリオ" panose="020B0604030504040204" pitchFamily="50" charset="-128"/>
                <a:ea typeface="メイリオ" panose="020B0604030504040204" pitchFamily="50" charset="-128"/>
                <a:sym typeface="Times New Roman" panose="02020603050405020304" pitchFamily="18" charset="0"/>
              </a:rPr>
              <a:t>】</a:t>
            </a:r>
            <a:r>
              <a:rPr lang="ja-JP" altLang="en-US" sz="1600" b="1" dirty="0">
                <a:latin typeface="メイリオ" panose="020B0604030504040204" pitchFamily="50" charset="-128"/>
                <a:ea typeface="メイリオ" panose="020B0604030504040204" pitchFamily="50" charset="-128"/>
                <a:sym typeface="Times New Roman" panose="02020603050405020304" pitchFamily="18" charset="0"/>
              </a:rPr>
              <a:t>抑えておきたい</a:t>
            </a:r>
            <a:endParaRPr lang="en-US" altLang="ja-JP" sz="1600" b="1"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1600" b="1" dirty="0">
                <a:latin typeface="メイリオ" panose="020B0604030504040204" pitchFamily="50" charset="-128"/>
                <a:ea typeface="メイリオ" panose="020B0604030504040204" pitchFamily="50" charset="-128"/>
                <a:sym typeface="Times New Roman" panose="02020603050405020304" pitchFamily="18" charset="0"/>
              </a:rPr>
              <a:t>　最新補助金情報！！</a:t>
            </a:r>
            <a:endParaRPr lang="en-US" altLang="ja-JP" sz="1600" b="1" dirty="0">
              <a:latin typeface="メイリオ" panose="020B0604030504040204" pitchFamily="50" charset="-128"/>
              <a:ea typeface="メイリオ" panose="020B0604030504040204" pitchFamily="50" charset="-128"/>
              <a:sym typeface="Times New Roman" panose="02020603050405020304" pitchFamily="18" charset="0"/>
            </a:endParaRPr>
          </a:p>
          <a:p>
            <a:pPr algn="just"/>
            <a:endParaRPr lang="ja-JP" altLang="en-US" sz="800" b="1"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en-US" altLang="ja-JP" sz="1000" dirty="0">
                <a:latin typeface="メイリオ" panose="020B0604030504040204" pitchFamily="50" charset="-128"/>
                <a:ea typeface="メイリオ" panose="020B0604030504040204" pitchFamily="50" charset="-128"/>
                <a:sym typeface="Times New Roman" panose="02020603050405020304" pitchFamily="18" charset="0"/>
              </a:rPr>
              <a:t>IT</a:t>
            </a:r>
            <a:r>
              <a:rPr lang="ja-JP" altLang="en-US" sz="1000" dirty="0">
                <a:latin typeface="メイリオ" panose="020B0604030504040204" pitchFamily="50" charset="-128"/>
                <a:ea typeface="メイリオ" panose="020B0604030504040204" pitchFamily="50" charset="-128"/>
                <a:sym typeface="Times New Roman" panose="02020603050405020304" pitchFamily="18" charset="0"/>
              </a:rPr>
              <a:t>導入補助金というものをご存知ですか？</a:t>
            </a:r>
            <a:endParaRPr lang="en-US" altLang="ja-JP" sz="1000"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1000" dirty="0">
                <a:latin typeface="メイリオ" panose="020B0604030504040204" pitchFamily="50" charset="-128"/>
                <a:ea typeface="メイリオ" panose="020B0604030504040204" pitchFamily="50" charset="-128"/>
                <a:sym typeface="Times New Roman" panose="02020603050405020304" pitchFamily="18" charset="0"/>
              </a:rPr>
              <a:t>今、</a:t>
            </a:r>
            <a:r>
              <a:rPr lang="en-US" altLang="ja-JP" sz="1000" dirty="0">
                <a:latin typeface="メイリオ" panose="020B0604030504040204" pitchFamily="50" charset="-128"/>
                <a:ea typeface="メイリオ" panose="020B0604030504040204" pitchFamily="50" charset="-128"/>
                <a:sym typeface="Times New Roman" panose="02020603050405020304" pitchFamily="18" charset="0"/>
              </a:rPr>
              <a:t>IT</a:t>
            </a:r>
            <a:r>
              <a:rPr lang="ja-JP" altLang="en-US" sz="1000" dirty="0">
                <a:latin typeface="メイリオ" panose="020B0604030504040204" pitchFamily="50" charset="-128"/>
                <a:ea typeface="メイリオ" panose="020B0604030504040204" pitchFamily="50" charset="-128"/>
                <a:sym typeface="Times New Roman" panose="02020603050405020304" pitchFamily="18" charset="0"/>
              </a:rPr>
              <a:t>ツール、</a:t>
            </a:r>
            <a:r>
              <a:rPr lang="en-US" altLang="ja-JP" sz="1000" dirty="0">
                <a:latin typeface="メイリオ" panose="020B0604030504040204" pitchFamily="50" charset="-128"/>
                <a:ea typeface="メイリオ" panose="020B0604030504040204" pitchFamily="50" charset="-128"/>
                <a:sym typeface="Times New Roman" panose="02020603050405020304" pitchFamily="18" charset="0"/>
              </a:rPr>
              <a:t>AI</a:t>
            </a:r>
            <a:r>
              <a:rPr lang="ja-JP" altLang="en-US" sz="1000" dirty="0">
                <a:latin typeface="メイリオ" panose="020B0604030504040204" pitchFamily="50" charset="-128"/>
                <a:ea typeface="メイリオ" panose="020B0604030504040204" pitchFamily="50" charset="-128"/>
                <a:sym typeface="Times New Roman" panose="02020603050405020304" pitchFamily="18" charset="0"/>
              </a:rPr>
              <a:t>技術を使ったものを</a:t>
            </a:r>
            <a:endParaRPr lang="en-US" altLang="ja-JP" sz="1000"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1000" dirty="0">
                <a:latin typeface="メイリオ" panose="020B0604030504040204" pitchFamily="50" charset="-128"/>
                <a:ea typeface="メイリオ" panose="020B0604030504040204" pitchFamily="50" charset="-128"/>
                <a:sym typeface="Times New Roman" panose="02020603050405020304" pitchFamily="18" charset="0"/>
              </a:rPr>
              <a:t>会社に取り入れ、生産性向上、売り上げアップをサポートする</a:t>
            </a:r>
            <a:endParaRPr lang="en-US" altLang="ja-JP" sz="1000"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1000" dirty="0">
                <a:latin typeface="メイリオ" panose="020B0604030504040204" pitchFamily="50" charset="-128"/>
                <a:ea typeface="メイリオ" panose="020B0604030504040204" pitchFamily="50" charset="-128"/>
                <a:sym typeface="Times New Roman" panose="02020603050405020304" pitchFamily="18" charset="0"/>
              </a:rPr>
              <a:t>補助金です。今回は、申請期限も含めてご紹介します。</a:t>
            </a:r>
            <a:endParaRPr lang="en-US" altLang="ja-JP" sz="1000" dirty="0">
              <a:latin typeface="メイリオ" panose="020B0604030504040204" pitchFamily="50" charset="-128"/>
              <a:ea typeface="メイリオ" panose="020B0604030504040204" pitchFamily="50" charset="-128"/>
              <a:sym typeface="Times New Roman" panose="02020603050405020304" pitchFamily="18" charset="0"/>
            </a:endParaRPr>
          </a:p>
          <a:p>
            <a:pPr algn="just"/>
            <a:endParaRPr lang="en-US" altLang="ja-JP" sz="1000" dirty="0">
              <a:latin typeface="メイリオ" panose="020B0604030504040204" pitchFamily="50" charset="-128"/>
              <a:ea typeface="メイリオ" panose="020B0604030504040204" pitchFamily="50" charset="-128"/>
              <a:sym typeface="Times New Roman" panose="02020603050405020304" pitchFamily="18" charset="0"/>
            </a:endParaRPr>
          </a:p>
        </p:txBody>
      </p:sp>
      <p:sp>
        <p:nvSpPr>
          <p:cNvPr id="12" name="正方形/長方形 11">
            <a:extLst>
              <a:ext uri="{FF2B5EF4-FFF2-40B4-BE49-F238E27FC236}">
                <a16:creationId xmlns="" xmlns:a16="http://schemas.microsoft.com/office/drawing/2014/main" id="{E52F679D-6181-4ACF-9BC0-560661C9BBF3}"/>
              </a:ext>
            </a:extLst>
          </p:cNvPr>
          <p:cNvSpPr>
            <a:spLocks noChangeArrowheads="1"/>
          </p:cNvSpPr>
          <p:nvPr/>
        </p:nvSpPr>
        <p:spPr bwMode="auto">
          <a:xfrm>
            <a:off x="222540" y="1974669"/>
            <a:ext cx="6337076" cy="1246495"/>
          </a:xfrm>
          <a:prstGeom prst="rect">
            <a:avLst/>
          </a:prstGeom>
          <a:solidFill>
            <a:schemeClr val="accent6">
              <a:lumMod val="40000"/>
              <a:lumOff val="60000"/>
            </a:schemeClr>
          </a:solidFill>
          <a:ln w="9525">
            <a:solidFill>
              <a:srgbClr val="000000"/>
            </a:solidFill>
            <a:miter lim="800000"/>
            <a:headEnd/>
            <a:tailEnd/>
          </a:ln>
          <a:extLst/>
        </p:spPr>
        <p:txBody>
          <a:bodyPr wrap="square">
            <a:spAutoFit/>
          </a:bodyPr>
          <a:lstStyle/>
          <a:p>
            <a:pPr algn="just"/>
            <a:r>
              <a:rPr lang="en-US" altLang="ja-JP"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IT</a:t>
            </a:r>
            <a:r>
              <a:rPr lang="ja-JP" altLang="en-US"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導入補助金とは？</a:t>
            </a:r>
            <a:endParaRPr lang="en-US" altLang="ja-JP"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en-US" altLang="ja-JP" sz="900" kern="100" dirty="0">
                <a:latin typeface="HG丸ｺﾞｼｯｸM-PRO" panose="020F0600000000000000" pitchFamily="50" charset="-128"/>
                <a:ea typeface="HG丸ｺﾞｼｯｸM-PRO" panose="020F0600000000000000" pitchFamily="50" charset="-128"/>
              </a:rPr>
              <a:t>IT</a:t>
            </a:r>
            <a:r>
              <a:rPr lang="ja-JP" altLang="en-US" sz="900" kern="100" dirty="0">
                <a:latin typeface="HG丸ｺﾞｼｯｸM-PRO" panose="020F0600000000000000" pitchFamily="50" charset="-128"/>
                <a:ea typeface="HG丸ｺﾞｼｯｸM-PRO" panose="020F0600000000000000" pitchFamily="50" charset="-128"/>
              </a:rPr>
              <a:t>導入補助金とは、中小企業・小規模事業者が自社の課題やニーズに合った</a:t>
            </a:r>
            <a:r>
              <a:rPr lang="en-US" altLang="ja-JP" sz="900" kern="100" dirty="0">
                <a:latin typeface="HG丸ｺﾞｼｯｸM-PRO" panose="020F0600000000000000" pitchFamily="50" charset="-128"/>
                <a:ea typeface="HG丸ｺﾞｼｯｸM-PRO" panose="020F0600000000000000" pitchFamily="50" charset="-128"/>
              </a:rPr>
              <a:t>IT</a:t>
            </a:r>
            <a:r>
              <a:rPr lang="ja-JP" altLang="en-US" sz="900" kern="100" dirty="0">
                <a:latin typeface="HG丸ｺﾞｼｯｸM-PRO" panose="020F0600000000000000" pitchFamily="50" charset="-128"/>
                <a:ea typeface="HG丸ｺﾞｼｯｸM-PRO" panose="020F0600000000000000" pitchFamily="50" charset="-128"/>
              </a:rPr>
              <a:t>ツール（ソフトウエア、サービス等）を導入する経費の一部を補助することで、業務効率化・売上アップをサポートする補助金です。</a:t>
            </a:r>
            <a:endParaRPr lang="en-US" altLang="ja-JP" sz="900" kern="100" dirty="0">
              <a:latin typeface="HG丸ｺﾞｼｯｸM-PRO" panose="020F0600000000000000" pitchFamily="50" charset="-128"/>
              <a:ea typeface="HG丸ｺﾞｼｯｸM-PRO" panose="020F0600000000000000" pitchFamily="50" charset="-128"/>
            </a:endParaRPr>
          </a:p>
          <a:p>
            <a:pPr algn="just"/>
            <a:r>
              <a:rPr lang="en-US" altLang="ja-JP" sz="900" kern="100" dirty="0">
                <a:latin typeface="HG丸ｺﾞｼｯｸM-PRO" panose="020F0600000000000000" pitchFamily="50" charset="-128"/>
                <a:ea typeface="HG丸ｺﾞｼｯｸM-PRO" panose="020F0600000000000000" pitchFamily="50" charset="-128"/>
              </a:rPr>
              <a:t>【</a:t>
            </a:r>
            <a:r>
              <a:rPr lang="ja-JP" altLang="en-US" sz="900" kern="100" dirty="0">
                <a:latin typeface="HG丸ｺﾞｼｯｸM-PRO" panose="020F0600000000000000" pitchFamily="50" charset="-128"/>
                <a:ea typeface="HG丸ｺﾞｼｯｸM-PRO" panose="020F0600000000000000" pitchFamily="50" charset="-128"/>
              </a:rPr>
              <a:t>第</a:t>
            </a:r>
            <a:r>
              <a:rPr lang="en-US" altLang="ja-JP" sz="900" kern="100" dirty="0">
                <a:latin typeface="HG丸ｺﾞｼｯｸM-PRO" panose="020F0600000000000000" pitchFamily="50" charset="-128"/>
                <a:ea typeface="HG丸ｺﾞｼｯｸM-PRO" panose="020F0600000000000000" pitchFamily="50" charset="-128"/>
              </a:rPr>
              <a:t>3</a:t>
            </a:r>
            <a:r>
              <a:rPr lang="ja-JP" altLang="en-US" sz="900" kern="100" dirty="0">
                <a:latin typeface="HG丸ｺﾞｼｯｸM-PRO" panose="020F0600000000000000" pitchFamily="50" charset="-128"/>
                <a:ea typeface="HG丸ｺﾞｼｯｸM-PRO" panose="020F0600000000000000" pitchFamily="50" charset="-128"/>
              </a:rPr>
              <a:t>次公募受付開始！！</a:t>
            </a:r>
            <a:r>
              <a:rPr lang="en-US" altLang="ja-JP" sz="900" kern="100" dirty="0">
                <a:latin typeface="HG丸ｺﾞｼｯｸM-PRO" panose="020F0600000000000000" pitchFamily="50" charset="-128"/>
                <a:ea typeface="HG丸ｺﾞｼｯｸM-PRO" panose="020F0600000000000000" pitchFamily="50" charset="-128"/>
              </a:rPr>
              <a:t>】</a:t>
            </a:r>
          </a:p>
          <a:p>
            <a:pPr algn="just"/>
            <a:r>
              <a:rPr lang="ja-JP" altLang="en-US" sz="900" kern="100" dirty="0">
                <a:latin typeface="HG丸ｺﾞｼｯｸM-PRO" panose="020F0600000000000000" pitchFamily="50" charset="-128"/>
                <a:ea typeface="HG丸ｺﾞｼｯｸM-PRO" panose="020F0600000000000000" pitchFamily="50" charset="-128"/>
              </a:rPr>
              <a:t>申請期間：平成</a:t>
            </a:r>
            <a:r>
              <a:rPr lang="en-US" altLang="ja-JP" sz="900" kern="100" dirty="0">
                <a:latin typeface="HG丸ｺﾞｼｯｸM-PRO" panose="020F0600000000000000" pitchFamily="50" charset="-128"/>
                <a:ea typeface="HG丸ｺﾞｼｯｸM-PRO" panose="020F0600000000000000" pitchFamily="50" charset="-128"/>
              </a:rPr>
              <a:t>30</a:t>
            </a:r>
            <a:r>
              <a:rPr lang="ja-JP" altLang="en-US" sz="900" kern="100" dirty="0">
                <a:latin typeface="HG丸ｺﾞｼｯｸM-PRO" panose="020F0600000000000000" pitchFamily="50" charset="-128"/>
                <a:ea typeface="HG丸ｺﾞｼｯｸM-PRO" panose="020F0600000000000000" pitchFamily="50" charset="-128"/>
              </a:rPr>
              <a:t>年９月上旬～</a:t>
            </a:r>
            <a:r>
              <a:rPr lang="en-US" altLang="ja-JP" sz="900" kern="100" dirty="0">
                <a:latin typeface="HG丸ｺﾞｼｯｸM-PRO" panose="020F0600000000000000" pitchFamily="50" charset="-128"/>
                <a:ea typeface="HG丸ｺﾞｼｯｸM-PRO" panose="020F0600000000000000" pitchFamily="50" charset="-128"/>
              </a:rPr>
              <a:t>10</a:t>
            </a:r>
            <a:r>
              <a:rPr lang="ja-JP" altLang="en-US" sz="900" kern="100" dirty="0">
                <a:latin typeface="HG丸ｺﾞｼｯｸM-PRO" panose="020F0600000000000000" pitchFamily="50" charset="-128"/>
                <a:ea typeface="HG丸ｺﾞｼｯｸM-PRO" panose="020F0600000000000000" pitchFamily="50" charset="-128"/>
              </a:rPr>
              <a:t>月中旬（予定）</a:t>
            </a:r>
            <a:endParaRPr lang="en-US" altLang="ja-JP" sz="900" kern="100" dirty="0">
              <a:latin typeface="HG丸ｺﾞｼｯｸM-PRO" panose="020F0600000000000000" pitchFamily="50" charset="-128"/>
              <a:ea typeface="HG丸ｺﾞｼｯｸM-PRO" panose="020F0600000000000000" pitchFamily="50" charset="-128"/>
            </a:endParaRPr>
          </a:p>
          <a:p>
            <a:pPr algn="just"/>
            <a:r>
              <a:rPr lang="ja-JP" altLang="en-US" sz="900" kern="100" dirty="0">
                <a:latin typeface="HG丸ｺﾞｼｯｸM-PRO" panose="020F0600000000000000" pitchFamily="50" charset="-128"/>
                <a:ea typeface="HG丸ｺﾞｼｯｸM-PRO" panose="020F0600000000000000" pitchFamily="50" charset="-128"/>
              </a:rPr>
              <a:t>交付決定日：平成</a:t>
            </a:r>
            <a:r>
              <a:rPr lang="en-US" altLang="ja-JP" sz="900" kern="100" dirty="0">
                <a:latin typeface="HG丸ｺﾞｼｯｸM-PRO" panose="020F0600000000000000" pitchFamily="50" charset="-128"/>
                <a:ea typeface="HG丸ｺﾞｼｯｸM-PRO" panose="020F0600000000000000" pitchFamily="50" charset="-128"/>
              </a:rPr>
              <a:t>30</a:t>
            </a:r>
            <a:r>
              <a:rPr lang="ja-JP" altLang="en-US" sz="900" kern="100" dirty="0">
                <a:latin typeface="HG丸ｺﾞｼｯｸM-PRO" panose="020F0600000000000000" pitchFamily="50" charset="-128"/>
                <a:ea typeface="HG丸ｺﾞｼｯｸM-PRO" panose="020F0600000000000000" pitchFamily="50" charset="-128"/>
              </a:rPr>
              <a:t>年</a:t>
            </a:r>
            <a:r>
              <a:rPr lang="en-US" altLang="ja-JP" sz="900" kern="100" dirty="0">
                <a:latin typeface="HG丸ｺﾞｼｯｸM-PRO" panose="020F0600000000000000" pitchFamily="50" charset="-128"/>
                <a:ea typeface="HG丸ｺﾞｼｯｸM-PRO" panose="020F0600000000000000" pitchFamily="50" charset="-128"/>
              </a:rPr>
              <a:t>10</a:t>
            </a:r>
            <a:r>
              <a:rPr lang="ja-JP" altLang="en-US" sz="900" kern="100" dirty="0">
                <a:latin typeface="HG丸ｺﾞｼｯｸM-PRO" panose="020F0600000000000000" pitchFamily="50" charset="-128"/>
                <a:ea typeface="HG丸ｺﾞｼｯｸM-PRO" panose="020F0600000000000000" pitchFamily="50" charset="-128"/>
              </a:rPr>
              <a:t>月中旬（予定）</a:t>
            </a:r>
            <a:endParaRPr lang="en-US" altLang="ja-JP" sz="900" kern="100" dirty="0">
              <a:latin typeface="HG丸ｺﾞｼｯｸM-PRO" panose="020F0600000000000000" pitchFamily="50" charset="-128"/>
              <a:ea typeface="HG丸ｺﾞｼｯｸM-PRO" panose="020F0600000000000000" pitchFamily="50" charset="-128"/>
            </a:endParaRPr>
          </a:p>
          <a:p>
            <a:pPr algn="just"/>
            <a:r>
              <a:rPr lang="ja-JP" altLang="en-US" sz="900" kern="100" dirty="0">
                <a:latin typeface="HG丸ｺﾞｼｯｸM-PRO" panose="020F0600000000000000" pitchFamily="50" charset="-128"/>
                <a:ea typeface="HG丸ｺﾞｼｯｸM-PRO" panose="020F0600000000000000" pitchFamily="50" charset="-128"/>
              </a:rPr>
              <a:t>事業実施期間：</a:t>
            </a:r>
            <a:r>
              <a:rPr lang="zh-TW" altLang="en-US" sz="900" kern="100" dirty="0">
                <a:latin typeface="HG丸ｺﾞｼｯｸM-PRO" panose="020F0600000000000000" pitchFamily="50" charset="-128"/>
                <a:ea typeface="HG丸ｺﾞｼｯｸM-PRO" panose="020F0600000000000000" pitchFamily="50" charset="-128"/>
              </a:rPr>
              <a:t>交付決定日以降～</a:t>
            </a:r>
            <a:r>
              <a:rPr lang="ja-JP" altLang="en-US" sz="900" kern="100" dirty="0">
                <a:latin typeface="HG丸ｺﾞｼｯｸM-PRO" panose="020F0600000000000000" pitchFamily="50" charset="-128"/>
                <a:ea typeface="HG丸ｺﾞｼｯｸM-PRO" panose="020F0600000000000000" pitchFamily="50" charset="-128"/>
              </a:rPr>
              <a:t>平成</a:t>
            </a:r>
            <a:r>
              <a:rPr lang="en-US" altLang="ja-JP" sz="900" kern="100" dirty="0">
                <a:latin typeface="HG丸ｺﾞｼｯｸM-PRO" panose="020F0600000000000000" pitchFamily="50" charset="-128"/>
                <a:ea typeface="HG丸ｺﾞｼｯｸM-PRO" panose="020F0600000000000000" pitchFamily="50" charset="-128"/>
              </a:rPr>
              <a:t>31</a:t>
            </a:r>
            <a:r>
              <a:rPr lang="zh-TW" altLang="en-US" sz="900" kern="100" dirty="0">
                <a:latin typeface="HG丸ｺﾞｼｯｸM-PRO" panose="020F0600000000000000" pitchFamily="50" charset="-128"/>
                <a:ea typeface="HG丸ｺﾞｼｯｸM-PRO" panose="020F0600000000000000" pitchFamily="50" charset="-128"/>
              </a:rPr>
              <a:t>年</a:t>
            </a:r>
            <a:r>
              <a:rPr lang="en-US" altLang="zh-TW" sz="900" kern="100" dirty="0">
                <a:latin typeface="HG丸ｺﾞｼｯｸM-PRO" panose="020F0600000000000000" pitchFamily="50" charset="-128"/>
                <a:ea typeface="HG丸ｺﾞｼｯｸM-PRO" panose="020F0600000000000000" pitchFamily="50" charset="-128"/>
              </a:rPr>
              <a:t>1</a:t>
            </a:r>
            <a:r>
              <a:rPr lang="zh-TW" altLang="en-US" sz="900" kern="100" dirty="0">
                <a:latin typeface="HG丸ｺﾞｼｯｸM-PRO" panose="020F0600000000000000" pitchFamily="50" charset="-128"/>
                <a:ea typeface="HG丸ｺﾞｼｯｸM-PRO" panose="020F0600000000000000" pitchFamily="50" charset="-128"/>
              </a:rPr>
              <a:t>月中旬＜予定＞</a:t>
            </a:r>
            <a:endParaRPr lang="en-US" altLang="zh-TW" sz="900" kern="100" dirty="0">
              <a:latin typeface="HG丸ｺﾞｼｯｸM-PRO" panose="020F0600000000000000" pitchFamily="50" charset="-128"/>
              <a:ea typeface="HG丸ｺﾞｼｯｸM-PRO" panose="020F0600000000000000" pitchFamily="50" charset="-128"/>
            </a:endParaRPr>
          </a:p>
          <a:p>
            <a:pPr algn="just"/>
            <a:r>
              <a:rPr lang="en-US" altLang="ja-JP" sz="900" kern="100" dirty="0">
                <a:latin typeface="HG丸ｺﾞｼｯｸM-PRO" panose="020F0600000000000000" pitchFamily="50" charset="-128"/>
                <a:ea typeface="HG丸ｺﾞｼｯｸM-PRO" panose="020F0600000000000000" pitchFamily="50" charset="-128"/>
              </a:rPr>
              <a:t>※</a:t>
            </a:r>
            <a:r>
              <a:rPr lang="ja-JP" altLang="en-US" sz="900" kern="100" dirty="0">
                <a:latin typeface="HG丸ｺﾞｼｯｸM-PRO" panose="020F0600000000000000" pitchFamily="50" charset="-128"/>
                <a:ea typeface="HG丸ｺﾞｼｯｸM-PRO" panose="020F0600000000000000" pitchFamily="50" charset="-128"/>
              </a:rPr>
              <a:t>公募の回数は、原則</a:t>
            </a:r>
            <a:r>
              <a:rPr lang="en-US" altLang="ja-JP" sz="900" kern="100" dirty="0">
                <a:latin typeface="HG丸ｺﾞｼｯｸM-PRO" panose="020F0600000000000000" pitchFamily="50" charset="-128"/>
                <a:ea typeface="HG丸ｺﾞｼｯｸM-PRO" panose="020F0600000000000000" pitchFamily="50" charset="-128"/>
              </a:rPr>
              <a:t>3</a:t>
            </a:r>
            <a:r>
              <a:rPr lang="ja-JP" altLang="en-US" sz="900" kern="100" dirty="0">
                <a:latin typeface="HG丸ｺﾞｼｯｸM-PRO" panose="020F0600000000000000" pitchFamily="50" charset="-128"/>
                <a:ea typeface="HG丸ｺﾞｼｯｸM-PRO" panose="020F0600000000000000" pitchFamily="50" charset="-128"/>
              </a:rPr>
              <a:t>回ですが、採択予定数に満たない場合には追加公募もあります。</a:t>
            </a:r>
            <a:endParaRPr lang="en-US" altLang="ja-JP" sz="900" kern="100" dirty="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 xmlns:a16="http://schemas.microsoft.com/office/drawing/2014/main" id="{94D01278-6501-47F0-A52E-F3422A5E3C9C}"/>
              </a:ext>
            </a:extLst>
          </p:cNvPr>
          <p:cNvSpPr>
            <a:spLocks noChangeArrowheads="1"/>
          </p:cNvSpPr>
          <p:nvPr/>
        </p:nvSpPr>
        <p:spPr bwMode="auto">
          <a:xfrm>
            <a:off x="175575" y="4374936"/>
            <a:ext cx="639131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ja-JP" altLang="en-US" sz="1200" b="1" dirty="0">
                <a:solidFill>
                  <a:schemeClr val="accent5"/>
                </a:solidFill>
                <a:latin typeface="メイリオ" panose="020B0604030504040204" pitchFamily="50" charset="-128"/>
                <a:ea typeface="メイリオ" panose="020B0604030504040204" pitchFamily="50" charset="-128"/>
                <a:sym typeface="Times New Roman" panose="02020603050405020304" pitchFamily="18" charset="0"/>
              </a:rPr>
              <a:t>具体例②～飲食業のセルフオーダー式の導入により人手不足の解消！！</a:t>
            </a:r>
            <a:endParaRPr lang="en-US" altLang="ja-JP" sz="1200" b="1" dirty="0">
              <a:solidFill>
                <a:schemeClr val="accent5"/>
              </a:solidFill>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最近、飲食店でタブレット端末を使って注文することも増えましたね。</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実はこれも</a:t>
            </a:r>
            <a:r>
              <a:rPr lang="en-US" altLang="ja-JP" sz="900" dirty="0">
                <a:latin typeface="メイリオ" panose="020B0604030504040204" pitchFamily="50" charset="-128"/>
                <a:ea typeface="メイリオ" panose="020B0604030504040204" pitchFamily="50" charset="-128"/>
                <a:sym typeface="Times New Roman" panose="02020603050405020304" pitchFamily="18" charset="0"/>
              </a:rPr>
              <a:t>IT</a:t>
            </a:r>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導入補助金の対象となります。</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solidFill>
                  <a:srgbClr val="FF0000"/>
                </a:solidFill>
                <a:latin typeface="メイリオ" panose="020B0604030504040204" pitchFamily="50" charset="-128"/>
                <a:ea typeface="メイリオ" panose="020B0604030504040204" pitchFamily="50" charset="-128"/>
                <a:sym typeface="Times New Roman" panose="02020603050405020304" pitchFamily="18" charset="0"/>
              </a:rPr>
              <a:t>★ポイント★</a:t>
            </a:r>
            <a:endParaRPr lang="en-US" altLang="ja-JP" sz="900" dirty="0">
              <a:solidFill>
                <a:srgbClr val="FF0000"/>
              </a:solidFill>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タブレット端末によるセルフオーダー式の導入により、従業員がお客様の元まで</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注文を聞きに行く手間が省けます！また、注文した内容をすべてデータとして蓄積していくので、</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お客様の注文傾向などデータの分析にも役立ちます。</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a:p>
            <a:pPr algn="just"/>
            <a:endParaRPr lang="ja-JP" altLang="en-US"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endParaRPr>
          </a:p>
        </p:txBody>
      </p:sp>
      <p:sp>
        <p:nvSpPr>
          <p:cNvPr id="14" name="正方形/長方形 13">
            <a:extLst>
              <a:ext uri="{FF2B5EF4-FFF2-40B4-BE49-F238E27FC236}">
                <a16:creationId xmlns="" xmlns:a16="http://schemas.microsoft.com/office/drawing/2014/main" id="{36F320D8-2117-43A1-BF79-D2BFD1A3F87F}"/>
              </a:ext>
            </a:extLst>
          </p:cNvPr>
          <p:cNvSpPr/>
          <p:nvPr/>
        </p:nvSpPr>
        <p:spPr>
          <a:xfrm>
            <a:off x="175575" y="3253227"/>
            <a:ext cx="6521484" cy="1154162"/>
          </a:xfrm>
          <a:prstGeom prst="rect">
            <a:avLst/>
          </a:prstGeom>
        </p:spPr>
        <p:txBody>
          <a:bodyPr wrap="square">
            <a:spAutoFit/>
          </a:bodyPr>
          <a:lstStyle/>
          <a:p>
            <a:pPr algn="just"/>
            <a:r>
              <a:rPr lang="en-US" altLang="ja-JP"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IT</a:t>
            </a:r>
            <a:r>
              <a:rPr lang="ja-JP" altLang="en-US"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導入補助金を活用した例を紹介！</a:t>
            </a:r>
            <a:endParaRPr lang="en-US" altLang="ja-JP" sz="8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1200" b="1" dirty="0">
                <a:solidFill>
                  <a:schemeClr val="accent5"/>
                </a:solidFill>
                <a:latin typeface="メイリオ" panose="020B0604030504040204" pitchFamily="50" charset="-128"/>
                <a:ea typeface="メイリオ" panose="020B0604030504040204" pitchFamily="50" charset="-128"/>
                <a:sym typeface="Times New Roman" panose="02020603050405020304" pitchFamily="18" charset="0"/>
              </a:rPr>
              <a:t>具体例①～業務管理を自動化！勤怠管理に係る業務時間を</a:t>
            </a:r>
            <a:r>
              <a:rPr lang="en-US" altLang="ja-JP" sz="1200" b="1" dirty="0">
                <a:solidFill>
                  <a:schemeClr val="accent5"/>
                </a:solidFill>
                <a:latin typeface="メイリオ" panose="020B0604030504040204" pitchFamily="50" charset="-128"/>
                <a:ea typeface="メイリオ" panose="020B0604030504040204" pitchFamily="50" charset="-128"/>
                <a:sym typeface="Times New Roman" panose="02020603050405020304" pitchFamily="18" charset="0"/>
              </a:rPr>
              <a:t>9</a:t>
            </a:r>
            <a:r>
              <a:rPr lang="ja-JP" altLang="en-US" sz="1200" b="1" dirty="0">
                <a:solidFill>
                  <a:schemeClr val="accent5"/>
                </a:solidFill>
                <a:latin typeface="メイリオ" panose="020B0604030504040204" pitchFamily="50" charset="-128"/>
                <a:ea typeface="メイリオ" panose="020B0604030504040204" pitchFamily="50" charset="-128"/>
                <a:sym typeface="Times New Roman" panose="02020603050405020304" pitchFamily="18" charset="0"/>
              </a:rPr>
              <a:t>割削減！？</a:t>
            </a:r>
            <a:endParaRPr lang="en-US" altLang="ja-JP" sz="1200" b="1" dirty="0">
              <a:solidFill>
                <a:schemeClr val="accent5"/>
              </a:solidFill>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出勤簿や勤怠届出書の回収・入力に時間がかかる会社様必見！</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solidFill>
                  <a:srgbClr val="FF0000"/>
                </a:solidFill>
                <a:latin typeface="メイリオ" panose="020B0604030504040204" pitchFamily="50" charset="-128"/>
                <a:ea typeface="メイリオ" panose="020B0604030504040204" pitchFamily="50" charset="-128"/>
                <a:sym typeface="Times New Roman" panose="02020603050405020304" pitchFamily="18" charset="0"/>
              </a:rPr>
              <a:t>★ポイント★</a:t>
            </a:r>
            <a:endParaRPr lang="en-US" altLang="ja-JP" sz="900" dirty="0">
              <a:solidFill>
                <a:srgbClr val="FF0000"/>
              </a:solidFill>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勤怠管理システムをクラウド化することにより、面倒なエクセルデータや集計をしなくても</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よくなります！また、クラウド化により常にリアルな労働時間が</a:t>
            </a:r>
            <a:r>
              <a:rPr lang="ja-JP" altLang="en-US" sz="900" dirty="0" err="1">
                <a:latin typeface="メイリオ" panose="020B0604030504040204" pitchFamily="50" charset="-128"/>
                <a:ea typeface="メイリオ" panose="020B0604030504040204" pitchFamily="50" charset="-128"/>
                <a:sym typeface="Times New Roman" panose="02020603050405020304" pitchFamily="18" charset="0"/>
              </a:rPr>
              <a:t>見える化されます</a:t>
            </a:r>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長時間労働が目立つ会社にとって、今月の残業時間を把握でき、長時間労働を未然に防ぐこともできます。</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p:txBody>
      </p:sp>
      <p:sp>
        <p:nvSpPr>
          <p:cNvPr id="15" name="正方形/長方形 14">
            <a:extLst>
              <a:ext uri="{FF2B5EF4-FFF2-40B4-BE49-F238E27FC236}">
                <a16:creationId xmlns="" xmlns:a16="http://schemas.microsoft.com/office/drawing/2014/main" id="{806C75D5-FEF1-44B5-8380-3B77CC203B32}"/>
              </a:ext>
            </a:extLst>
          </p:cNvPr>
          <p:cNvSpPr>
            <a:spLocks noChangeArrowheads="1"/>
          </p:cNvSpPr>
          <p:nvPr/>
        </p:nvSpPr>
        <p:spPr bwMode="auto">
          <a:xfrm>
            <a:off x="175575" y="5455908"/>
            <a:ext cx="62202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ja-JP" altLang="en-US" sz="1200" b="1" dirty="0">
                <a:solidFill>
                  <a:schemeClr val="accent5"/>
                </a:solidFill>
                <a:latin typeface="メイリオ" panose="020B0604030504040204" pitchFamily="50" charset="-128"/>
                <a:ea typeface="メイリオ" panose="020B0604030504040204" pitchFamily="50" charset="-128"/>
                <a:sym typeface="Times New Roman" panose="02020603050405020304" pitchFamily="18" charset="0"/>
              </a:rPr>
              <a:t>具体例③～組織の健康度チェックをクラウド管理！未然に離職を防ぐ！</a:t>
            </a:r>
            <a:endParaRPr lang="en-US" altLang="ja-JP" sz="1200" b="1" dirty="0">
              <a:solidFill>
                <a:schemeClr val="accent5"/>
              </a:solidFill>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a:t>
            </a:r>
            <a:r>
              <a:rPr lang="en-US" altLang="ja-JP"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IT</a:t>
            </a:r>
            <a:r>
              <a:rPr lang="ja-JP" altLang="en-US"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導入補助金対象</a:t>
            </a:r>
            <a:r>
              <a:rPr lang="en-US" altLang="ja-JP"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【e-Force</a:t>
            </a:r>
            <a:r>
              <a:rPr lang="ja-JP" altLang="en-US"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システム（ｲｰﾌｫｰｽｼｽﾃﾑ）</a:t>
            </a:r>
            <a:r>
              <a:rPr lang="en-US" altLang="ja-JP"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a:t>
            </a:r>
            <a:endParaRPr lang="ja-JP" altLang="en-US"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みなさん、従業員の“健康度”はどの程度把握されてますか？</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身体的な健康はもちろんのこと、ストレス社会と言われる今、従業員のストレス度合い</a:t>
            </a:r>
            <a:r>
              <a:rPr lang="ja-JP" altLang="en-US" sz="900" dirty="0" smtClean="0">
                <a:latin typeface="メイリオ" panose="020B0604030504040204" pitchFamily="50" charset="-128"/>
                <a:ea typeface="メイリオ" panose="020B0604030504040204" pitchFamily="50" charset="-128"/>
                <a:sym typeface="Times New Roman" panose="02020603050405020304" pitchFamily="18" charset="0"/>
              </a:rPr>
              <a:t>や</a:t>
            </a:r>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従業員</a:t>
            </a:r>
            <a:r>
              <a:rPr lang="ja-JP" altLang="en-US" sz="900" dirty="0" smtClean="0">
                <a:latin typeface="メイリオ" panose="020B0604030504040204" pitchFamily="50" charset="-128"/>
                <a:ea typeface="メイリオ" panose="020B0604030504040204" pitchFamily="50" charset="-128"/>
                <a:sym typeface="Times New Roman" panose="02020603050405020304" pitchFamily="18" charset="0"/>
              </a:rPr>
              <a:t>が</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普段、どう感じて仕事をしているか、実は見えないところで色々なことを考えて</a:t>
            </a:r>
            <a:r>
              <a:rPr lang="ja-JP" altLang="en-US" sz="900" dirty="0" smtClean="0">
                <a:latin typeface="メイリオ" panose="020B0604030504040204" pitchFamily="50" charset="-128"/>
                <a:ea typeface="メイリオ" panose="020B0604030504040204" pitchFamily="50" charset="-128"/>
                <a:sym typeface="Times New Roman" panose="02020603050405020304" pitchFamily="18" charset="0"/>
              </a:rPr>
              <a:t>います</a:t>
            </a:r>
            <a:r>
              <a:rPr lang="en-US" altLang="ja-JP" sz="900" dirty="0">
                <a:latin typeface="メイリオ" panose="020B0604030504040204" pitchFamily="50" charset="-128"/>
                <a:ea typeface="メイリオ" panose="020B0604030504040204" pitchFamily="50" charset="-128"/>
                <a:sym typeface="Times New Roman" panose="02020603050405020304" pitchFamily="18" charset="0"/>
              </a:rPr>
              <a:t>…</a:t>
            </a:r>
          </a:p>
          <a:p>
            <a:pPr algn="just"/>
            <a:r>
              <a:rPr lang="ja-JP" altLang="en-US" sz="900" dirty="0">
                <a:solidFill>
                  <a:srgbClr val="FF0000"/>
                </a:solidFill>
                <a:latin typeface="メイリオ" panose="020B0604030504040204" pitchFamily="50" charset="-128"/>
                <a:ea typeface="メイリオ" panose="020B0604030504040204" pitchFamily="50" charset="-128"/>
                <a:sym typeface="Times New Roman" panose="02020603050405020304" pitchFamily="18" charset="0"/>
              </a:rPr>
              <a:t>★ポイント★</a:t>
            </a:r>
            <a:endParaRPr lang="en-US" altLang="ja-JP" sz="900" dirty="0">
              <a:solidFill>
                <a:srgbClr val="FF0000"/>
              </a:solidFill>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忙しい事業主様必見！指定した時期に“従業員アンケート”が個人の携帯や会社のメールに自動配信される仕組みなので、個人別に面談をしたりアンケートを取ったりする必要がありません。実施は個人でアンケートをスマホ、</a:t>
            </a:r>
            <a:r>
              <a:rPr lang="en-US" altLang="ja-JP" sz="900" dirty="0">
                <a:latin typeface="メイリオ" panose="020B0604030504040204" pitchFamily="50" charset="-128"/>
                <a:ea typeface="メイリオ" panose="020B0604030504040204" pitchFamily="50" charset="-128"/>
                <a:sym typeface="Times New Roman" panose="02020603050405020304" pitchFamily="18" charset="0"/>
              </a:rPr>
              <a:t>PC</a:t>
            </a:r>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を通して実施するだけ！それだけで、従業員の現状を把握することが可能です。ストレス度が高い部署、満足に感じている部分などアンケートでなくては聞けない部分もあるのでお勧めです。</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p:txBody>
      </p:sp>
      <p:sp>
        <p:nvSpPr>
          <p:cNvPr id="16" name="正方形/長方形 15">
            <a:extLst>
              <a:ext uri="{FF2B5EF4-FFF2-40B4-BE49-F238E27FC236}">
                <a16:creationId xmlns="" xmlns:a16="http://schemas.microsoft.com/office/drawing/2014/main" id="{08BA3515-A50C-4B48-84D3-E0CF7D43E0EB}"/>
              </a:ext>
            </a:extLst>
          </p:cNvPr>
          <p:cNvSpPr>
            <a:spLocks noChangeArrowheads="1"/>
          </p:cNvSpPr>
          <p:nvPr/>
        </p:nvSpPr>
        <p:spPr bwMode="auto">
          <a:xfrm>
            <a:off x="208128" y="7491812"/>
            <a:ext cx="6220258"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ja-JP" altLang="en-US" sz="1200" b="1" dirty="0">
                <a:solidFill>
                  <a:schemeClr val="accent5"/>
                </a:solidFill>
                <a:latin typeface="メイリオ" panose="020B0604030504040204" pitchFamily="50" charset="-128"/>
                <a:ea typeface="メイリオ" panose="020B0604030504040204" pitchFamily="50" charset="-128"/>
                <a:sym typeface="Times New Roman" panose="02020603050405020304" pitchFamily="18" charset="0"/>
              </a:rPr>
              <a:t>具体例④～人事評価制度のクラウド化により生産性が向上！！</a:t>
            </a:r>
            <a:endParaRPr lang="en-US" altLang="ja-JP" sz="1200" b="1" dirty="0">
              <a:solidFill>
                <a:schemeClr val="accent5"/>
              </a:solidFill>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a:t>
            </a:r>
            <a:r>
              <a:rPr lang="en-US" altLang="ja-JP"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IT</a:t>
            </a:r>
            <a:r>
              <a:rPr lang="ja-JP" altLang="en-US"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導入補助金対象</a:t>
            </a:r>
            <a:r>
              <a:rPr lang="en-US" altLang="ja-JP"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a:t>
            </a:r>
            <a:r>
              <a:rPr lang="ja-JP" altLang="en-US"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「あした式」ゼッタイ！評価Ⓡ</a:t>
            </a:r>
            <a:r>
              <a:rPr lang="en-US" altLang="ja-JP"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rPr>
              <a:t>】</a:t>
            </a:r>
            <a:endParaRPr lang="ja-JP" altLang="en-US"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人事評価制度は昭和</a:t>
            </a:r>
            <a:r>
              <a:rPr lang="en-US" altLang="ja-JP" sz="900" dirty="0">
                <a:latin typeface="メイリオ" panose="020B0604030504040204" pitchFamily="50" charset="-128"/>
                <a:ea typeface="メイリオ" panose="020B0604030504040204" pitchFamily="50" charset="-128"/>
                <a:sym typeface="Times New Roman" panose="02020603050405020304" pitchFamily="18" charset="0"/>
              </a:rPr>
              <a:t>20</a:t>
            </a:r>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年代からあるものですが、最近はクラウド管理することにより、</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より利便性、生産性が上がる仕組みになっています！</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solidFill>
                  <a:srgbClr val="FF0000"/>
                </a:solidFill>
                <a:latin typeface="メイリオ" panose="020B0604030504040204" pitchFamily="50" charset="-128"/>
                <a:ea typeface="メイリオ" panose="020B0604030504040204" pitchFamily="50" charset="-128"/>
                <a:sym typeface="Times New Roman" panose="02020603050405020304" pitchFamily="18" charset="0"/>
              </a:rPr>
              <a:t>★ポイント★</a:t>
            </a:r>
            <a:endParaRPr lang="en-US" altLang="ja-JP" sz="900" dirty="0">
              <a:solidFill>
                <a:srgbClr val="FF0000"/>
              </a:solidFill>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これまでの人事評価制度は、半年に</a:t>
            </a:r>
            <a:r>
              <a:rPr lang="en-US" altLang="ja-JP" sz="900" dirty="0">
                <a:latin typeface="メイリオ" panose="020B0604030504040204" pitchFamily="50" charset="-128"/>
                <a:ea typeface="メイリオ" panose="020B0604030504040204" pitchFamily="50" charset="-128"/>
                <a:sym typeface="Times New Roman" panose="02020603050405020304" pitchFamily="18" charset="0"/>
              </a:rPr>
              <a:t>1</a:t>
            </a:r>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回に評価を行い、給与に査定するだけの目的でしたが、「あしたの人事評価クラウドシステム」はデータのクラウド管理、具体的な目標設定、</a:t>
            </a:r>
            <a:r>
              <a:rPr lang="en-US" altLang="ja-JP" sz="900" dirty="0">
                <a:latin typeface="メイリオ" panose="020B0604030504040204" pitchFamily="50" charset="-128"/>
                <a:ea typeface="メイリオ" panose="020B0604030504040204" pitchFamily="50" charset="-128"/>
                <a:sym typeface="Times New Roman" panose="02020603050405020304" pitchFamily="18" charset="0"/>
              </a:rPr>
              <a:t>4</a:t>
            </a:r>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半期ごとの評価により、これまでの人事評価と比べると、よりスピーディーに業績となって反映される仕組みです。最大のポイントは“人材育成”も兼ねているという点。個人で設定した自己目標が</a:t>
            </a:r>
            <a:r>
              <a:rPr lang="ja-JP" altLang="en-US" sz="900" dirty="0" err="1">
                <a:latin typeface="メイリオ" panose="020B0604030504040204" pitchFamily="50" charset="-128"/>
                <a:ea typeface="メイリオ" panose="020B0604030504040204" pitchFamily="50" charset="-128"/>
                <a:sym typeface="Times New Roman" panose="02020603050405020304" pitchFamily="18" charset="0"/>
              </a:rPr>
              <a:t>見える化され</a:t>
            </a:r>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、リーダーシップの育成や目標に対して具体的にどういった行動をとる、</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a:p>
            <a:pPr algn="just"/>
            <a:r>
              <a:rPr lang="ja-JP" altLang="en-US" sz="900" dirty="0">
                <a:latin typeface="メイリオ" panose="020B0604030504040204" pitchFamily="50" charset="-128"/>
                <a:ea typeface="メイリオ" panose="020B0604030504040204" pitchFamily="50" charset="-128"/>
                <a:sym typeface="Times New Roman" panose="02020603050405020304" pitchFamily="18" charset="0"/>
              </a:rPr>
              <a:t>といった個人の育成にも最適です！！</a:t>
            </a:r>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a:p>
            <a:pPr algn="just"/>
            <a:endParaRPr lang="en-US" altLang="ja-JP" sz="900" dirty="0">
              <a:latin typeface="メイリオ" panose="020B0604030504040204" pitchFamily="50" charset="-128"/>
              <a:ea typeface="メイリオ" panose="020B0604030504040204" pitchFamily="50" charset="-128"/>
              <a:sym typeface="Times New Roman" panose="02020603050405020304" pitchFamily="18" charset="0"/>
            </a:endParaRPr>
          </a:p>
          <a:p>
            <a:pPr algn="just"/>
            <a:endParaRPr lang="ja-JP" altLang="en-US" sz="1200" b="1" dirty="0">
              <a:solidFill>
                <a:srgbClr val="009900"/>
              </a:solidFill>
              <a:latin typeface="メイリオ" panose="020B0604030504040204" pitchFamily="50" charset="-128"/>
              <a:ea typeface="メイリオ" panose="020B0604030504040204" pitchFamily="50" charset="-128"/>
              <a:sym typeface="Times New Roman" panose="02020603050405020304" pitchFamily="18" charset="0"/>
            </a:endParaRPr>
          </a:p>
        </p:txBody>
      </p:sp>
      <p:pic>
        <p:nvPicPr>
          <p:cNvPr id="17" name="図 16">
            <a:extLst>
              <a:ext uri="{FF2B5EF4-FFF2-40B4-BE49-F238E27FC236}">
                <a16:creationId xmlns="" xmlns:a16="http://schemas.microsoft.com/office/drawing/2014/main" id="{2277B70E-0A0C-4BED-AAA9-7361858799F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0537" y1="70841" x2="60537" y2="70841"/>
                        <a14:foregroundMark x1="54173" y1="69863" x2="54173" y2="69863"/>
                        <a14:foregroundMark x1="47242" y1="68885" x2="47242" y2="68885"/>
                        <a14:foregroundMark x1="64781" y1="68395" x2="64781" y2="68395"/>
                        <a14:foregroundMark x1="60679" y1="83072" x2="60679" y2="83072"/>
                        <a14:foregroundMark x1="49364" y1="83072" x2="49364" y2="83072"/>
                        <a14:foregroundMark x1="91655" y1="32877" x2="91655" y2="32877"/>
                        <a14:foregroundMark x1="87412" y1="40215" x2="87412" y2="40215"/>
                        <a14:foregroundMark x1="41726" y1="13405" x2="41726" y2="13405"/>
                        <a14:foregroundMark x1="33239" y1="17319" x2="33239" y2="17319"/>
                        <a14:foregroundMark x1="42433" y1="17808" x2="42433" y2="17808"/>
                        <a14:backgroundMark x1="18388" y1="2740" x2="18388" y2="2740"/>
                        <a14:backgroundMark x1="9194" y1="10078" x2="9194" y2="10078"/>
                        <a14:backgroundMark x1="7072" y1="5675" x2="7072" y2="5675"/>
                        <a14:backgroundMark x1="4950" y1="24168" x2="4950" y2="24168"/>
                        <a14:backgroundMark x1="7779" y1="17808" x2="7779" y2="17808"/>
                        <a14:backgroundMark x1="7779" y1="53327" x2="7779" y2="53327"/>
                        <a14:backgroundMark x1="4243" y1="40705" x2="4243" y2="40705"/>
                        <a14:backgroundMark x1="8487" y1="33366" x2="8487" y2="33366"/>
                        <a14:backgroundMark x1="21216" y1="61155" x2="21216" y2="61155"/>
                        <a14:backgroundMark x1="8487" y1="66047" x2="8487" y2="66047"/>
                        <a14:backgroundMark x1="28854" y1="71331" x2="28854" y2="71331"/>
                      </a14:backgroundRemoval>
                    </a14:imgEffect>
                  </a14:imgLayer>
                </a14:imgProps>
              </a:ext>
              <a:ext uri="{28A0092B-C50C-407E-A947-70E740481C1C}">
                <a14:useLocalDpi xmlns:a14="http://schemas.microsoft.com/office/drawing/2010/main" val="0"/>
              </a:ext>
            </a:extLst>
          </a:blip>
          <a:stretch>
            <a:fillRect/>
          </a:stretch>
        </p:blipFill>
        <p:spPr>
          <a:xfrm>
            <a:off x="208128" y="6997835"/>
            <a:ext cx="317193" cy="458349"/>
          </a:xfrm>
          <a:prstGeom prst="rect">
            <a:avLst/>
          </a:prstGeom>
        </p:spPr>
      </p:pic>
      <p:sp>
        <p:nvSpPr>
          <p:cNvPr id="18" name="吹き出し: 角を丸めた四角形 17">
            <a:extLst>
              <a:ext uri="{FF2B5EF4-FFF2-40B4-BE49-F238E27FC236}">
                <a16:creationId xmlns="" xmlns:a16="http://schemas.microsoft.com/office/drawing/2014/main" id="{5F038AE6-A91F-4908-BD6C-396EF94D813E}"/>
              </a:ext>
            </a:extLst>
          </p:cNvPr>
          <p:cNvSpPr/>
          <p:nvPr/>
        </p:nvSpPr>
        <p:spPr>
          <a:xfrm>
            <a:off x="704943" y="6979491"/>
            <a:ext cx="6061866" cy="458349"/>
          </a:xfrm>
          <a:prstGeom prst="wedgeRoundRectCallout">
            <a:avLst>
              <a:gd name="adj1" fmla="val -52377"/>
              <a:gd name="adj2" fmla="val 8332"/>
              <a:gd name="adj3" fmla="val 16667"/>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rgbClr val="FF0000"/>
                </a:solidFill>
                <a:latin typeface="メイリオ" panose="020B0604030504040204" pitchFamily="50" charset="-128"/>
                <a:ea typeface="メイリオ" panose="020B0604030504040204" pitchFamily="50" charset="-128"/>
              </a:rPr>
              <a:t>当社も取り組んでいます！！従業員からは、空いた時間に</a:t>
            </a:r>
            <a:r>
              <a:rPr lang="en-US" altLang="ja-JP" sz="800" dirty="0">
                <a:solidFill>
                  <a:srgbClr val="FF0000"/>
                </a:solidFill>
                <a:latin typeface="メイリオ" panose="020B0604030504040204" pitchFamily="50" charset="-128"/>
                <a:ea typeface="メイリオ" panose="020B0604030504040204" pitchFamily="50" charset="-128"/>
              </a:rPr>
              <a:t>web</a:t>
            </a:r>
            <a:r>
              <a:rPr lang="ja-JP" altLang="en-US" sz="800" dirty="0">
                <a:solidFill>
                  <a:srgbClr val="FF0000"/>
                </a:solidFill>
                <a:latin typeface="メイリオ" panose="020B0604030504040204" pitchFamily="50" charset="-128"/>
                <a:ea typeface="メイリオ" panose="020B0604030504040204" pitchFamily="50" charset="-128"/>
              </a:rPr>
              <a:t>でアンケートができるので、これまでの紙ベースのチェックよりも格段に楽とのこと。結果は、事業主もしくは担当者のみの報告など、自分の会社に合った内容に変えられるのも</a:t>
            </a:r>
            <a:r>
              <a:rPr lang="en-US" altLang="ja-JP" sz="800" dirty="0">
                <a:solidFill>
                  <a:srgbClr val="FF0000"/>
                </a:solidFill>
                <a:latin typeface="メイリオ" panose="020B0604030504040204" pitchFamily="50" charset="-128"/>
                <a:ea typeface="メイリオ" panose="020B0604030504040204" pitchFamily="50" charset="-128"/>
              </a:rPr>
              <a:t>Good</a:t>
            </a:r>
            <a:r>
              <a:rPr lang="ja-JP" altLang="en-US" sz="800" dirty="0">
                <a:solidFill>
                  <a:srgbClr val="FF0000"/>
                </a:solidFill>
                <a:latin typeface="メイリオ" panose="020B0604030504040204" pitchFamily="50" charset="-128"/>
                <a:ea typeface="メイリオ" panose="020B0604030504040204" pitchFamily="50" charset="-128"/>
              </a:rPr>
              <a:t>！！</a:t>
            </a:r>
            <a:endParaRPr lang="en-US" altLang="ja-JP" sz="800" dirty="0">
              <a:solidFill>
                <a:srgbClr val="FF0000"/>
              </a:solidFill>
              <a:latin typeface="メイリオ" panose="020B0604030504040204" pitchFamily="50" charset="-128"/>
              <a:ea typeface="メイリオ" panose="020B0604030504040204" pitchFamily="50" charset="-128"/>
            </a:endParaRPr>
          </a:p>
          <a:p>
            <a:r>
              <a:rPr kumimoji="1" lang="ja-JP" altLang="en-US" sz="800" dirty="0">
                <a:solidFill>
                  <a:srgbClr val="FF0000"/>
                </a:solidFill>
                <a:latin typeface="メイリオ" panose="020B0604030504040204" pitchFamily="50" charset="-128"/>
                <a:ea typeface="メイリオ" panose="020B0604030504040204" pitchFamily="50" charset="-128"/>
              </a:rPr>
              <a:t>気になる方は遠慮なくお問い合わせください！</a:t>
            </a:r>
          </a:p>
        </p:txBody>
      </p:sp>
      <p:pic>
        <p:nvPicPr>
          <p:cNvPr id="19" name="図 18">
            <a:extLst>
              <a:ext uri="{FF2B5EF4-FFF2-40B4-BE49-F238E27FC236}">
                <a16:creationId xmlns="" xmlns:a16="http://schemas.microsoft.com/office/drawing/2014/main" id="{3BB26F86-B99C-45A5-B637-738301D9B98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0537" y1="70841" x2="60537" y2="70841"/>
                        <a14:foregroundMark x1="54173" y1="69863" x2="54173" y2="69863"/>
                        <a14:foregroundMark x1="47242" y1="68885" x2="47242" y2="68885"/>
                        <a14:foregroundMark x1="64781" y1="68395" x2="64781" y2="68395"/>
                        <a14:foregroundMark x1="60679" y1="83072" x2="60679" y2="83072"/>
                        <a14:foregroundMark x1="49364" y1="83072" x2="49364" y2="83072"/>
                        <a14:foregroundMark x1="91655" y1="32877" x2="91655" y2="32877"/>
                        <a14:foregroundMark x1="87412" y1="40215" x2="87412" y2="40215"/>
                        <a14:foregroundMark x1="41726" y1="13405" x2="41726" y2="13405"/>
                        <a14:foregroundMark x1="33239" y1="17319" x2="33239" y2="17319"/>
                        <a14:foregroundMark x1="42433" y1="17808" x2="42433" y2="17808"/>
                        <a14:backgroundMark x1="18388" y1="2740" x2="18388" y2="2740"/>
                        <a14:backgroundMark x1="9194" y1="10078" x2="9194" y2="10078"/>
                        <a14:backgroundMark x1="7072" y1="5675" x2="7072" y2="5675"/>
                        <a14:backgroundMark x1="4950" y1="24168" x2="4950" y2="24168"/>
                        <a14:backgroundMark x1="7779" y1="17808" x2="7779" y2="17808"/>
                        <a14:backgroundMark x1="7779" y1="53327" x2="7779" y2="53327"/>
                        <a14:backgroundMark x1="4243" y1="40705" x2="4243" y2="40705"/>
                        <a14:backgroundMark x1="8487" y1="33366" x2="8487" y2="33366"/>
                        <a14:backgroundMark x1="21216" y1="61155" x2="21216" y2="61155"/>
                        <a14:backgroundMark x1="8487" y1="66047" x2="8487" y2="66047"/>
                        <a14:backgroundMark x1="28854" y1="71331" x2="28854" y2="71331"/>
                      </a14:backgroundRemoval>
                    </a14:imgEffect>
                  </a14:imgLayer>
                </a14:imgProps>
              </a:ext>
              <a:ext uri="{28A0092B-C50C-407E-A947-70E740481C1C}">
                <a14:useLocalDpi xmlns:a14="http://schemas.microsoft.com/office/drawing/2010/main" val="0"/>
              </a:ext>
            </a:extLst>
          </a:blip>
          <a:stretch>
            <a:fillRect/>
          </a:stretch>
        </p:blipFill>
        <p:spPr>
          <a:xfrm>
            <a:off x="207031" y="8980261"/>
            <a:ext cx="317193" cy="458349"/>
          </a:xfrm>
          <a:prstGeom prst="rect">
            <a:avLst/>
          </a:prstGeom>
        </p:spPr>
      </p:pic>
      <p:sp>
        <p:nvSpPr>
          <p:cNvPr id="20" name="吹き出し: 角を丸めた四角形 19">
            <a:extLst>
              <a:ext uri="{FF2B5EF4-FFF2-40B4-BE49-F238E27FC236}">
                <a16:creationId xmlns="" xmlns:a16="http://schemas.microsoft.com/office/drawing/2014/main" id="{61354FF4-7004-46EA-A1AC-52D9D66D676A}"/>
              </a:ext>
            </a:extLst>
          </p:cNvPr>
          <p:cNvSpPr/>
          <p:nvPr/>
        </p:nvSpPr>
        <p:spPr>
          <a:xfrm>
            <a:off x="620113" y="8995932"/>
            <a:ext cx="6146696" cy="421564"/>
          </a:xfrm>
          <a:prstGeom prst="wedgeRoundRectCallout">
            <a:avLst>
              <a:gd name="adj1" fmla="val -52377"/>
              <a:gd name="adj2" fmla="val 8332"/>
              <a:gd name="adj3" fmla="val 16667"/>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00" dirty="0">
              <a:solidFill>
                <a:srgbClr val="FF0000"/>
              </a:solidFill>
              <a:latin typeface="メイリオ" panose="020B0604030504040204" pitchFamily="50" charset="-128"/>
              <a:ea typeface="メイリオ" panose="020B0604030504040204" pitchFamily="50" charset="-128"/>
            </a:endParaRPr>
          </a:p>
          <a:p>
            <a:r>
              <a:rPr lang="ja-JP" altLang="en-US" sz="800" dirty="0">
                <a:solidFill>
                  <a:srgbClr val="FF0000"/>
                </a:solidFill>
                <a:latin typeface="メイリオ" panose="020B0604030504040204" pitchFamily="50" charset="-128"/>
                <a:ea typeface="メイリオ" panose="020B0604030504040204" pitchFamily="50" charset="-128"/>
              </a:rPr>
              <a:t>当社も取り組んでいます！！これまでの人事評価制度と比べてより業績に直結する、というのが最もお勧めしたい部分です。具体的な目標を立て、それを実行する。そして業績が上がり、個人の給与が上がる。好循環サイクルを生み出します！！</a:t>
            </a:r>
            <a:endParaRPr lang="en-US" altLang="ja-JP" sz="800" dirty="0">
              <a:solidFill>
                <a:srgbClr val="FF0000"/>
              </a:solidFill>
              <a:latin typeface="メイリオ" panose="020B0604030504040204" pitchFamily="50" charset="-128"/>
              <a:ea typeface="メイリオ" panose="020B0604030504040204" pitchFamily="50" charset="-128"/>
            </a:endParaRPr>
          </a:p>
          <a:p>
            <a:r>
              <a:rPr lang="ja-JP" altLang="en-US" sz="800" dirty="0">
                <a:solidFill>
                  <a:srgbClr val="FF0000"/>
                </a:solidFill>
                <a:latin typeface="メイリオ" panose="020B0604030504040204" pitchFamily="50" charset="-128"/>
                <a:ea typeface="メイリオ" panose="020B0604030504040204" pitchFamily="50" charset="-128"/>
              </a:rPr>
              <a:t>気になる方は遠慮なくお問い合わせください！</a:t>
            </a:r>
          </a:p>
          <a:p>
            <a:endParaRPr kumimoji="1" lang="ja-JP" altLang="en-US" sz="800" dirty="0">
              <a:solidFill>
                <a:srgbClr val="FF0000"/>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 xmlns:a16="http://schemas.microsoft.com/office/drawing/2014/main" id="{A5C9FE02-39C9-4160-BE37-987D89E4ACCD}"/>
              </a:ext>
            </a:extLst>
          </p:cNvPr>
          <p:cNvSpPr txBox="1"/>
          <p:nvPr/>
        </p:nvSpPr>
        <p:spPr>
          <a:xfrm>
            <a:off x="188640" y="9408204"/>
            <a:ext cx="6364403" cy="369332"/>
          </a:xfrm>
          <a:prstGeom prst="rect">
            <a:avLst/>
          </a:prstGeom>
          <a:noFill/>
        </p:spPr>
        <p:txBody>
          <a:bodyPr wrap="square" rtlCol="0">
            <a:spAutoFit/>
          </a:bodyPr>
          <a:lstStyle/>
          <a:p>
            <a:r>
              <a:rPr kumimoji="1" lang="ja-JP" altLang="en-US" sz="900" b="1" dirty="0">
                <a:solidFill>
                  <a:srgbClr val="009900"/>
                </a:solidFill>
                <a:latin typeface="メイリオ" panose="020B0604030504040204" pitchFamily="50" charset="-128"/>
                <a:ea typeface="メイリオ" panose="020B0604030504040204" pitchFamily="50" charset="-128"/>
              </a:rPr>
              <a:t>これらのシステムや機器導入により、補助金を活用し売上アップ、人材不足の問題を解決しませんか？</a:t>
            </a:r>
            <a:endParaRPr kumimoji="1" lang="en-US" altLang="ja-JP" sz="900" b="1" dirty="0">
              <a:solidFill>
                <a:srgbClr val="009900"/>
              </a:solidFill>
              <a:latin typeface="メイリオ" panose="020B0604030504040204" pitchFamily="50" charset="-128"/>
              <a:ea typeface="メイリオ" panose="020B0604030504040204" pitchFamily="50" charset="-128"/>
            </a:endParaRPr>
          </a:p>
          <a:p>
            <a:r>
              <a:rPr kumimoji="1" lang="ja-JP" altLang="en-US" sz="900" b="1" dirty="0">
                <a:solidFill>
                  <a:srgbClr val="009900"/>
                </a:solidFill>
                <a:latin typeface="メイリオ" panose="020B0604030504040204" pitchFamily="50" charset="-128"/>
                <a:ea typeface="メイリオ" panose="020B0604030504040204" pitchFamily="50" charset="-128"/>
              </a:rPr>
              <a:t>お問い合わせはこちらまで。</a:t>
            </a:r>
            <a:r>
              <a:rPr kumimoji="1" lang="en-US" altLang="ja-JP" sz="900" b="1" dirty="0">
                <a:solidFill>
                  <a:srgbClr val="009900"/>
                </a:solidFill>
                <a:latin typeface="メイリオ" panose="020B0604030504040204" pitchFamily="50" charset="-128"/>
                <a:ea typeface="メイリオ" panose="020B0604030504040204" pitchFamily="50" charset="-128"/>
              </a:rPr>
              <a:t>TEL</a:t>
            </a:r>
            <a:r>
              <a:rPr kumimoji="1" lang="ja-JP" altLang="en-US" sz="900" b="1" dirty="0">
                <a:solidFill>
                  <a:srgbClr val="009900"/>
                </a:solidFill>
                <a:latin typeface="メイリオ" panose="020B0604030504040204" pitchFamily="50" charset="-128"/>
                <a:ea typeface="メイリオ" panose="020B0604030504040204" pitchFamily="50" charset="-128"/>
              </a:rPr>
              <a:t>：</a:t>
            </a:r>
            <a:r>
              <a:rPr kumimoji="1" lang="en-US" altLang="ja-JP" sz="900" b="1" dirty="0">
                <a:solidFill>
                  <a:srgbClr val="009900"/>
                </a:solidFill>
                <a:latin typeface="メイリオ" panose="020B0604030504040204" pitchFamily="50" charset="-128"/>
                <a:ea typeface="メイリオ" panose="020B0604030504040204" pitchFamily="50" charset="-128"/>
              </a:rPr>
              <a:t>0776-58-2470</a:t>
            </a:r>
            <a:r>
              <a:rPr lang="ja-JP" altLang="en-US" sz="900" b="1" dirty="0">
                <a:solidFill>
                  <a:srgbClr val="009900"/>
                </a:solidFill>
                <a:latin typeface="メイリオ" panose="020B0604030504040204" pitchFamily="50" charset="-128"/>
                <a:ea typeface="メイリオ" panose="020B0604030504040204" pitchFamily="50" charset="-128"/>
              </a:rPr>
              <a:t>　</a:t>
            </a:r>
            <a:r>
              <a:rPr lang="en-US" altLang="ja-JP" sz="900" b="1" dirty="0" err="1">
                <a:solidFill>
                  <a:srgbClr val="009900"/>
                </a:solidFill>
                <a:latin typeface="メイリオ" panose="020B0604030504040204" pitchFamily="50" charset="-128"/>
                <a:ea typeface="メイリオ" panose="020B0604030504040204" pitchFamily="50" charset="-128"/>
              </a:rPr>
              <a:t>mail:kanri</a:t>
            </a:r>
            <a:r>
              <a:rPr lang="en-US" altLang="zh-TW" sz="900" b="1" dirty="0" err="1">
                <a:solidFill>
                  <a:srgbClr val="009900"/>
                </a:solidFill>
                <a:latin typeface="メイリオ" panose="020B0604030504040204" pitchFamily="50" charset="-128"/>
                <a:ea typeface="メイリオ" panose="020B0604030504040204" pitchFamily="50" charset="-128"/>
              </a:rPr>
              <a:t>@kkr-group.com</a:t>
            </a:r>
            <a:endParaRPr kumimoji="1" lang="ja-JP" altLang="en-US" sz="900" b="1" dirty="0">
              <a:solidFill>
                <a:srgbClr val="0099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74080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フッター プレースホルダー 4"/>
          <p:cNvSpPr>
            <a:spLocks noGrp="1"/>
          </p:cNvSpPr>
          <p:nvPr>
            <p:ph type="ftr" sz="quarter" idx="11"/>
          </p:nvPr>
        </p:nvSpPr>
        <p:spPr>
          <a:xfrm>
            <a:off x="3284984" y="9345488"/>
            <a:ext cx="3352946" cy="317448"/>
          </a:xfrm>
        </p:spPr>
        <p:txBody>
          <a:bodyPr/>
          <a:lstStyle/>
          <a:p>
            <a:r>
              <a:rPr kumimoji="1" lang="en-US" altLang="ja-JP" sz="1050" dirty="0">
                <a:latin typeface="HG丸ｺﾞｼｯｸM-PRO" pitchFamily="50" charset="-128"/>
                <a:ea typeface="HG丸ｺﾞｼｯｸM-PRO" pitchFamily="50" charset="-128"/>
              </a:rPr>
              <a:t>Copyright</a:t>
            </a:r>
            <a:r>
              <a:rPr kumimoji="1" lang="ja-JP" altLang="en-US" sz="1050" dirty="0">
                <a:latin typeface="HG丸ｺﾞｼｯｸM-PRO" pitchFamily="50" charset="-128"/>
                <a:ea typeface="HG丸ｺﾞｼｯｸM-PRO" pitchFamily="50" charset="-128"/>
              </a:rPr>
              <a:t>北出経営労務事務所</a:t>
            </a:r>
            <a:r>
              <a:rPr kumimoji="1" lang="en-US" altLang="ja-JP" sz="1050" dirty="0">
                <a:latin typeface="HG丸ｺﾞｼｯｸM-PRO" pitchFamily="50" charset="-128"/>
                <a:ea typeface="HG丸ｺﾞｼｯｸM-PRO" pitchFamily="50" charset="-128"/>
              </a:rPr>
              <a:t>All Rights Reserved.</a:t>
            </a:r>
            <a:endParaRPr kumimoji="1" lang="ja-JP" altLang="en-US" sz="1050" dirty="0">
              <a:latin typeface="HG丸ｺﾞｼｯｸM-PRO" pitchFamily="50" charset="-128"/>
              <a:ea typeface="HG丸ｺﾞｼｯｸM-PRO"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132" y="696029"/>
            <a:ext cx="2392333" cy="1398013"/>
          </a:xfrm>
          <a:prstGeom prst="rect">
            <a:avLst/>
          </a:prstGeom>
        </p:spPr>
      </p:pic>
      <p:sp>
        <p:nvSpPr>
          <p:cNvPr id="7" name="タイトル 1">
            <a:extLst>
              <a:ext uri="{FF2B5EF4-FFF2-40B4-BE49-F238E27FC236}">
                <a16:creationId xmlns="" xmlns:a16="http://schemas.microsoft.com/office/drawing/2014/main" id="{7E26AEF9-1DB9-4B65-B843-AE9D755DA38A}"/>
              </a:ext>
            </a:extLst>
          </p:cNvPr>
          <p:cNvSpPr>
            <a:spLocks noChangeArrowheads="1"/>
          </p:cNvSpPr>
          <p:nvPr/>
        </p:nvSpPr>
        <p:spPr bwMode="auto">
          <a:xfrm>
            <a:off x="4365104" y="1046943"/>
            <a:ext cx="1893729" cy="107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lstStyle/>
          <a:p>
            <a:r>
              <a:rPr lang="ja-JP" altLang="en-US" sz="1200" b="1" dirty="0">
                <a:solidFill>
                  <a:prstClr val="black"/>
                </a:solidFill>
                <a:latin typeface="Meiryo UI" panose="020B0604030504040204" pitchFamily="50" charset="-128"/>
                <a:ea typeface="Meiryo UI" panose="020B0604030504040204" pitchFamily="50" charset="-128"/>
              </a:rPr>
              <a:t>会社と社員の間で解雇トラブルが発生しました。会社が注意すべき点はありますか？？</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 xmlns:a16="http://schemas.microsoft.com/office/drawing/2014/main" id="{6502AC2E-C248-42AD-B204-EC5353FE0471}"/>
              </a:ext>
            </a:extLst>
          </p:cNvPr>
          <p:cNvSpPr>
            <a:spLocks noChangeArrowheads="1"/>
          </p:cNvSpPr>
          <p:nvPr/>
        </p:nvSpPr>
        <p:spPr bwMode="auto">
          <a:xfrm>
            <a:off x="310752" y="2363022"/>
            <a:ext cx="3550296" cy="19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ja-JP" altLang="en-US" sz="1600" b="1" dirty="0">
                <a:solidFill>
                  <a:srgbClr val="468BDE"/>
                </a:solidFill>
                <a:latin typeface="Meiryo UI" panose="020B0604030504040204" pitchFamily="50" charset="-128"/>
                <a:ea typeface="Meiryo UI" panose="020B0604030504040204" pitchFamily="50" charset="-128"/>
              </a:rPr>
              <a:t>個別労働紛争</a:t>
            </a:r>
            <a:r>
              <a:rPr lang="ja-JP" altLang="en-US" sz="1000" b="1" dirty="0">
                <a:latin typeface="Meiryo UI" panose="020B0604030504040204" pitchFamily="50" charset="-128"/>
                <a:ea typeface="Meiryo UI" panose="020B0604030504040204" pitchFamily="50" charset="-128"/>
              </a:rPr>
              <a:t>が多発しているのを</a:t>
            </a:r>
            <a:r>
              <a:rPr lang="ja-JP" altLang="en-US" sz="1000" b="1" dirty="0">
                <a:solidFill>
                  <a:prstClr val="black"/>
                </a:solidFill>
                <a:latin typeface="Meiryo UI" panose="020B0604030504040204" pitchFamily="50" charset="-128"/>
                <a:ea typeface="Meiryo UI" panose="020B0604030504040204" pitchFamily="50" charset="-128"/>
              </a:rPr>
              <a:t>ご存知ですか？</a:t>
            </a:r>
          </a:p>
        </p:txBody>
      </p:sp>
      <p:sp>
        <p:nvSpPr>
          <p:cNvPr id="9" name="タイトル 1">
            <a:extLst>
              <a:ext uri="{FF2B5EF4-FFF2-40B4-BE49-F238E27FC236}">
                <a16:creationId xmlns="" xmlns:a16="http://schemas.microsoft.com/office/drawing/2014/main" id="{6502AC2E-C248-42AD-B204-EC5353FE0471}"/>
              </a:ext>
            </a:extLst>
          </p:cNvPr>
          <p:cNvSpPr>
            <a:spLocks noChangeArrowheads="1"/>
          </p:cNvSpPr>
          <p:nvPr/>
        </p:nvSpPr>
        <p:spPr bwMode="auto">
          <a:xfrm>
            <a:off x="310752" y="2556174"/>
            <a:ext cx="6214592" cy="668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nSpc>
                <a:spcPts val="1200"/>
              </a:lnSpc>
            </a:pPr>
            <a:r>
              <a:rPr lang="ja-JP" altLang="en-US" sz="900" dirty="0">
                <a:solidFill>
                  <a:prstClr val="black"/>
                </a:solidFill>
                <a:latin typeface="Meiryo UI" panose="020B0604030504040204" pitchFamily="50" charset="-128"/>
                <a:ea typeface="Meiryo UI" panose="020B0604030504040204" pitchFamily="50" charset="-128"/>
              </a:rPr>
              <a:t>近年、解雇、労働条件の引下げ、いじめ・嫌がらせ、雇止めなど、会社と社員の間のトラブル（個別労働紛争）が多発しています。　従来、こうしたトラブルは、会社の慣行や風土、人間関係などといった曖昧な基準、場当たり的な対応の中で処理されてきました。しかし、会社をとりまく環境や労働者の意識が変化する中で、従来型の対応では解決が困難となり、結果として外部の紛争処理機関にトラブルが持ち込まれる例が激増しています。今回は、実際に会社と社員の間で起きたトラブル事例を確認し、対策を考えてみましょう。</a:t>
            </a:r>
            <a:endParaRPr lang="en-US" altLang="ja-JP" sz="900" dirty="0">
              <a:solidFill>
                <a:prstClr val="black"/>
              </a:solidFill>
              <a:latin typeface="Meiryo UI" panose="020B0604030504040204" pitchFamily="50" charset="-128"/>
              <a:ea typeface="Meiryo UI" panose="020B0604030504040204" pitchFamily="50" charset="-128"/>
            </a:endParaRPr>
          </a:p>
        </p:txBody>
      </p:sp>
      <p:pic>
        <p:nvPicPr>
          <p:cNvPr id="11" name="図 10" descr="https://2.bp.blogspot.com/-5iAeI3keuUc/WQA-LdnYJnI/AAAAAAABD5s/N7JKSqu2EMA52fN1wNgP8GmxGKJ2wkHhwCLcB/s800/pose_atama_kakaeru_man.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3579" y="995572"/>
            <a:ext cx="1298673" cy="1297665"/>
          </a:xfrm>
          <a:prstGeom prst="rect">
            <a:avLst/>
          </a:prstGeom>
          <a:noFill/>
          <a:ln>
            <a:noFill/>
          </a:ln>
        </p:spPr>
      </p:pic>
      <p:sp>
        <p:nvSpPr>
          <p:cNvPr id="12" name="タイトル 1">
            <a:extLst>
              <a:ext uri="{FF2B5EF4-FFF2-40B4-BE49-F238E27FC236}">
                <a16:creationId xmlns="" xmlns:a16="http://schemas.microsoft.com/office/drawing/2014/main" id="{6502AC2E-C248-42AD-B204-EC5353FE0471}"/>
              </a:ext>
            </a:extLst>
          </p:cNvPr>
          <p:cNvSpPr>
            <a:spLocks noChangeArrowheads="1"/>
          </p:cNvSpPr>
          <p:nvPr/>
        </p:nvSpPr>
        <p:spPr bwMode="auto">
          <a:xfrm>
            <a:off x="380641" y="3396221"/>
            <a:ext cx="6344547" cy="548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nSpc>
                <a:spcPts val="1200"/>
              </a:lnSpc>
            </a:pPr>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13" name="タイトル 1">
            <a:extLst>
              <a:ext uri="{FF2B5EF4-FFF2-40B4-BE49-F238E27FC236}">
                <a16:creationId xmlns="" xmlns:a16="http://schemas.microsoft.com/office/drawing/2014/main" id="{6502AC2E-C248-42AD-B204-EC5353FE0471}"/>
              </a:ext>
            </a:extLst>
          </p:cNvPr>
          <p:cNvSpPr>
            <a:spLocks noChangeArrowheads="1"/>
          </p:cNvSpPr>
          <p:nvPr/>
        </p:nvSpPr>
        <p:spPr bwMode="auto">
          <a:xfrm>
            <a:off x="364772" y="3531505"/>
            <a:ext cx="6088694" cy="2861655"/>
          </a:xfrm>
          <a:prstGeom prst="rect">
            <a:avLst/>
          </a:prstGeom>
          <a:solidFill>
            <a:srgbClr val="D2FAFE"/>
          </a:solidFill>
          <a:ln>
            <a:noFill/>
          </a:ln>
          <a:effectLst/>
          <a:extLst/>
        </p:spPr>
        <p:txBody>
          <a:bodyPr anchor="ctr"/>
          <a:lstStyle/>
          <a:p>
            <a:pPr>
              <a:lnSpc>
                <a:spcPts val="1200"/>
              </a:lnSpc>
            </a:pPr>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事件の概要</a:t>
            </a:r>
            <a:r>
              <a:rPr lang="en-US" altLang="ja-JP" sz="1050" b="1" dirty="0">
                <a:latin typeface="Meiryo UI" panose="020B0604030504040204" pitchFamily="50" charset="-128"/>
                <a:ea typeface="Meiryo UI" panose="020B0604030504040204" pitchFamily="50" charset="-128"/>
              </a:rPr>
              <a:t>】</a:t>
            </a:r>
          </a:p>
          <a:p>
            <a:pPr>
              <a:lnSpc>
                <a:spcPts val="1200"/>
              </a:lnSpc>
            </a:pPr>
            <a:r>
              <a:rPr lang="ja-JP" altLang="en-US" sz="900" dirty="0">
                <a:latin typeface="Meiryo UI" panose="020B0604030504040204" pitchFamily="50" charset="-128"/>
                <a:ea typeface="Meiryo UI" panose="020B0604030504040204" pitchFamily="50" charset="-128"/>
              </a:rPr>
              <a:t>会社は大学院卒業後の労働者Ａを採用し、Ａは人事部等での業務に従事していた。この間、Ａは業務遂行上の問題があるとして上司に注意をされたり、顧客からＡに対して苦情がなされることがしばしばあり、Ａの勤務査定成績も低いものであった。その後、会社はＡを特定業務のない「パソナルーム」に配置し、退職勧告を行ったが、Ａが応じなかった為、就業規則の「労働能率が劣り、向上の見込みがない」との普通解雇事由を適用し、Ａを解雇した。Ａは解雇の効力を争い、仮処分を申し立てた。</a:t>
            </a:r>
            <a:endParaRPr lang="en-US" altLang="ja-JP" sz="900" dirty="0">
              <a:latin typeface="Meiryo UI" panose="020B0604030504040204" pitchFamily="50" charset="-128"/>
              <a:ea typeface="Meiryo UI" panose="020B0604030504040204" pitchFamily="50" charset="-128"/>
            </a:endParaRPr>
          </a:p>
          <a:p>
            <a:pPr>
              <a:lnSpc>
                <a:spcPts val="1200"/>
              </a:lnSpc>
            </a:pPr>
            <a:endParaRPr lang="en-US" altLang="ja-JP" sz="900" dirty="0">
              <a:latin typeface="Meiryo UI" panose="020B0604030504040204" pitchFamily="50" charset="-128"/>
              <a:ea typeface="Meiryo UI" panose="020B0604030504040204" pitchFamily="50" charset="-128"/>
            </a:endParaRPr>
          </a:p>
          <a:p>
            <a:pPr>
              <a:lnSpc>
                <a:spcPts val="1200"/>
              </a:lnSpc>
            </a:pPr>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判決結果</a:t>
            </a:r>
            <a:r>
              <a:rPr lang="en-US" altLang="ja-JP" sz="1050" b="1" dirty="0">
                <a:latin typeface="Meiryo UI" panose="020B0604030504040204" pitchFamily="50" charset="-128"/>
                <a:ea typeface="Meiryo UI" panose="020B0604030504040204" pitchFamily="50" charset="-128"/>
              </a:rPr>
              <a:t>】</a:t>
            </a:r>
          </a:p>
          <a:p>
            <a:pPr>
              <a:lnSpc>
                <a:spcPts val="1200"/>
              </a:lnSpc>
            </a:pPr>
            <a:r>
              <a:rPr lang="ja-JP" altLang="en-US" sz="1100" b="1" dirty="0">
                <a:solidFill>
                  <a:srgbClr val="FF0000"/>
                </a:solidFill>
                <a:latin typeface="Meiryo UI" panose="020B0604030504040204" pitchFamily="50" charset="-128"/>
                <a:ea typeface="Meiryo UI" panose="020B0604030504040204" pitchFamily="50" charset="-128"/>
              </a:rPr>
              <a:t>労働者Ａの勝訴。</a:t>
            </a:r>
            <a:r>
              <a:rPr lang="ja-JP" altLang="en-US" sz="900" dirty="0">
                <a:latin typeface="Meiryo UI" panose="020B0604030504040204" pitchFamily="50" charset="-128"/>
                <a:ea typeface="Meiryo UI" panose="020B0604030504040204" pitchFamily="50" charset="-128"/>
              </a:rPr>
              <a:t>裁判所は解雇の無効を認め、会社に賃金の仮払いを命じた。</a:t>
            </a:r>
            <a:endParaRPr lang="en-US" altLang="ja-JP" sz="900" dirty="0">
              <a:latin typeface="Meiryo UI" panose="020B0604030504040204" pitchFamily="50" charset="-128"/>
              <a:ea typeface="Meiryo UI" panose="020B0604030504040204" pitchFamily="50" charset="-128"/>
            </a:endParaRPr>
          </a:p>
          <a:p>
            <a:pPr>
              <a:lnSpc>
                <a:spcPts val="1200"/>
              </a:lnSpc>
            </a:pPr>
            <a:endParaRPr lang="en-US" altLang="ja-JP" sz="900" dirty="0">
              <a:latin typeface="Meiryo UI" panose="020B0604030504040204" pitchFamily="50" charset="-128"/>
              <a:ea typeface="Meiryo UI" panose="020B0604030504040204" pitchFamily="50" charset="-128"/>
            </a:endParaRPr>
          </a:p>
          <a:p>
            <a:pPr>
              <a:lnSpc>
                <a:spcPts val="1200"/>
              </a:lnSpc>
            </a:pPr>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判決結果のポイント</a:t>
            </a:r>
            <a:r>
              <a:rPr lang="en-US" altLang="ja-JP" sz="1050" b="1" dirty="0">
                <a:latin typeface="Meiryo UI" panose="020B0604030504040204" pitchFamily="50" charset="-128"/>
                <a:ea typeface="Meiryo UI" panose="020B0604030504040204" pitchFamily="50" charset="-128"/>
              </a:rPr>
              <a:t>】</a:t>
            </a:r>
          </a:p>
          <a:p>
            <a:pPr>
              <a:lnSpc>
                <a:spcPts val="1200"/>
              </a:lnSpc>
            </a:pPr>
            <a:r>
              <a:rPr lang="ja-JP" altLang="en-US" sz="900" dirty="0">
                <a:latin typeface="Meiryo UI" panose="020B0604030504040204" pitchFamily="50" charset="-128"/>
                <a:ea typeface="Meiryo UI" panose="020B0604030504040204" pitchFamily="50" charset="-128"/>
              </a:rPr>
              <a:t>◆Ａの能力が他の社員に比べ、平均的な水準に達していないという会社の主張</a:t>
            </a: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a:t>
            </a:r>
            <a:r>
              <a:rPr lang="ja-JP" altLang="en-US" sz="900" dirty="0">
                <a:solidFill>
                  <a:srgbClr val="0000FF"/>
                </a:solidFill>
                <a:latin typeface="Meiryo UI" panose="020B0604030504040204" pitchFamily="50" charset="-128"/>
                <a:ea typeface="Meiryo UI" panose="020B0604030504040204" pitchFamily="50" charset="-128"/>
              </a:rPr>
              <a:t>「平均的な水準」が客観的に判断できず</a:t>
            </a:r>
            <a:r>
              <a:rPr lang="ja-JP" altLang="en-US" sz="900" dirty="0">
                <a:latin typeface="Meiryo UI" panose="020B0604030504040204" pitchFamily="50" charset="-128"/>
                <a:ea typeface="Meiryo UI" panose="020B0604030504040204" pitchFamily="50" charset="-128"/>
              </a:rPr>
              <a:t>、証明が不十分と判断された。</a:t>
            </a:r>
            <a:endParaRPr lang="en-US" altLang="ja-JP" sz="900" dirty="0">
              <a:latin typeface="Meiryo UI" panose="020B0604030504040204" pitchFamily="50" charset="-128"/>
              <a:ea typeface="Meiryo UI" panose="020B0604030504040204" pitchFamily="50" charset="-128"/>
            </a:endParaRPr>
          </a:p>
          <a:p>
            <a:pPr>
              <a:lnSpc>
                <a:spcPts val="1200"/>
              </a:lnSpc>
            </a:pP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◆Ａの労働能率が他の社員に比べ、劣っているという会社の主張</a:t>
            </a: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→劣っていたのかもしれないが、</a:t>
            </a:r>
            <a:r>
              <a:rPr lang="ja-JP" altLang="en-US" sz="900" dirty="0">
                <a:solidFill>
                  <a:srgbClr val="0000FF"/>
                </a:solidFill>
                <a:latin typeface="Meiryo UI" panose="020B0604030504040204" pitchFamily="50" charset="-128"/>
                <a:ea typeface="Meiryo UI" panose="020B0604030504040204" pitchFamily="50" charset="-128"/>
              </a:rPr>
              <a:t>著しく</a:t>
            </a:r>
            <a:r>
              <a:rPr lang="ja-JP" altLang="en-US" sz="900" dirty="0">
                <a:latin typeface="Meiryo UI" panose="020B0604030504040204" pitchFamily="50" charset="-128"/>
                <a:ea typeface="Meiryo UI" panose="020B0604030504040204" pitchFamily="50" charset="-128"/>
              </a:rPr>
              <a:t>劣っていたとまでは言えない。また、向上見込がないとしているが、</a:t>
            </a:r>
            <a:r>
              <a:rPr lang="ja-JP" altLang="en-US" sz="900" dirty="0">
                <a:solidFill>
                  <a:srgbClr val="0000FF"/>
                </a:solidFill>
                <a:latin typeface="Meiryo UI" panose="020B0604030504040204" pitchFamily="50" charset="-128"/>
                <a:ea typeface="Meiryo UI" panose="020B0604030504040204" pitchFamily="50" charset="-128"/>
              </a:rPr>
              <a:t>向上を促す体系的な教育、指導を実施しておらず</a:t>
            </a:r>
            <a:r>
              <a:rPr lang="ja-JP" altLang="en-US" sz="900" dirty="0">
                <a:latin typeface="Meiryo UI" panose="020B0604030504040204" pitchFamily="50" charset="-128"/>
                <a:ea typeface="Meiryo UI" panose="020B0604030504040204" pitchFamily="50" charset="-128"/>
              </a:rPr>
              <a:t>、それらの対策を講じていれば、労働能率を向上させる余地は十分にあったと判断された。</a:t>
            </a:r>
            <a:endParaRPr lang="en-US" altLang="ja-JP" sz="900" dirty="0">
              <a:latin typeface="Meiryo UI" panose="020B0604030504040204" pitchFamily="50" charset="-128"/>
              <a:ea typeface="Meiryo UI" panose="020B0604030504040204" pitchFamily="50" charset="-128"/>
            </a:endParaRPr>
          </a:p>
          <a:p>
            <a:pPr>
              <a:lnSpc>
                <a:spcPts val="1200"/>
              </a:lnSpc>
            </a:pP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◆Ａの部署異動も考え、面接を行ったが、Ａに働く意欲が感じられなかったという会社の主張</a:t>
            </a: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→意欲が感じられなかった＝</a:t>
            </a:r>
            <a:r>
              <a:rPr lang="ja-JP" altLang="en-US" sz="900" dirty="0">
                <a:solidFill>
                  <a:srgbClr val="0000FF"/>
                </a:solidFill>
                <a:latin typeface="Meiryo UI" panose="020B0604030504040204" pitchFamily="50" charset="-128"/>
                <a:ea typeface="Meiryo UI" panose="020B0604030504040204" pitchFamily="50" charset="-128"/>
              </a:rPr>
              <a:t>抽象的な理由</a:t>
            </a:r>
            <a:r>
              <a:rPr lang="ja-JP" altLang="en-US" sz="900" dirty="0">
                <a:latin typeface="Meiryo UI" panose="020B0604030504040204" pitchFamily="50" charset="-128"/>
                <a:ea typeface="Meiryo UI" panose="020B0604030504040204" pitchFamily="50" charset="-128"/>
              </a:rPr>
              <a:t>とし、Ａとの雇用関係を維持するために会社が努力したとは言えないと判断された。</a:t>
            </a:r>
            <a:endParaRPr lang="en-US" altLang="ja-JP" sz="900" dirty="0">
              <a:latin typeface="Meiryo UI" panose="020B0604030504040204" pitchFamily="50" charset="-128"/>
              <a:ea typeface="Meiryo UI" panose="020B0604030504040204" pitchFamily="50" charset="-128"/>
            </a:endParaRPr>
          </a:p>
        </p:txBody>
      </p:sp>
      <p:sp>
        <p:nvSpPr>
          <p:cNvPr id="14" name="タイトル 1">
            <a:extLst>
              <a:ext uri="{FF2B5EF4-FFF2-40B4-BE49-F238E27FC236}">
                <a16:creationId xmlns="" xmlns:a16="http://schemas.microsoft.com/office/drawing/2014/main" id="{6502AC2E-C248-42AD-B204-EC5353FE0471}"/>
              </a:ext>
            </a:extLst>
          </p:cNvPr>
          <p:cNvSpPr>
            <a:spLocks noChangeArrowheads="1"/>
          </p:cNvSpPr>
          <p:nvPr/>
        </p:nvSpPr>
        <p:spPr bwMode="auto">
          <a:xfrm>
            <a:off x="256732" y="3259504"/>
            <a:ext cx="6340620" cy="288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nSpc>
                <a:spcPts val="1200"/>
              </a:lnSpc>
            </a:pPr>
            <a:r>
              <a:rPr lang="ja-JP" altLang="en-US" sz="1400" b="1" dirty="0">
                <a:latin typeface="Meiryo UI" panose="020B0604030504040204" pitchFamily="50" charset="-128"/>
                <a:ea typeface="Meiryo UI" panose="020B0604030504040204" pitchFamily="50" charset="-128"/>
              </a:rPr>
              <a:t>＜セガ・エンタープライゼス事件　東京地裁　平成１１年１０月１５日＞</a:t>
            </a:r>
            <a:endParaRPr lang="en-US" altLang="ja-JP" sz="1400" b="1" dirty="0">
              <a:latin typeface="Meiryo UI" panose="020B0604030504040204" pitchFamily="50" charset="-128"/>
              <a:ea typeface="Meiryo UI" panose="020B0604030504040204" pitchFamily="50" charset="-128"/>
            </a:endParaRPr>
          </a:p>
        </p:txBody>
      </p:sp>
      <p:sp>
        <p:nvSpPr>
          <p:cNvPr id="15" name="タイトル 1">
            <a:extLst>
              <a:ext uri="{FF2B5EF4-FFF2-40B4-BE49-F238E27FC236}">
                <a16:creationId xmlns="" xmlns:a16="http://schemas.microsoft.com/office/drawing/2014/main" id="{6502AC2E-C248-42AD-B204-EC5353FE0471}"/>
              </a:ext>
            </a:extLst>
          </p:cNvPr>
          <p:cNvSpPr>
            <a:spLocks noChangeArrowheads="1"/>
          </p:cNvSpPr>
          <p:nvPr/>
        </p:nvSpPr>
        <p:spPr bwMode="auto">
          <a:xfrm>
            <a:off x="275874" y="6393160"/>
            <a:ext cx="6340620" cy="288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nSpc>
                <a:spcPts val="1200"/>
              </a:lnSpc>
            </a:pPr>
            <a:r>
              <a:rPr lang="ja-JP" altLang="en-US" sz="1200" b="1" dirty="0">
                <a:latin typeface="Meiryo UI" panose="020B0604030504040204" pitchFamily="50" charset="-128"/>
                <a:ea typeface="Meiryo UI" panose="020B0604030504040204" pitchFamily="50" charset="-128"/>
              </a:rPr>
              <a:t>上記の事例を確認した上で、会社として注意すべき点は</a:t>
            </a:r>
            <a:r>
              <a:rPr lang="en-US" altLang="ja-JP" sz="1200" b="1" dirty="0">
                <a:latin typeface="Meiryo UI" panose="020B0604030504040204" pitchFamily="50" charset="-128"/>
                <a:ea typeface="Meiryo UI" panose="020B0604030504040204" pitchFamily="50" charset="-128"/>
              </a:rPr>
              <a:t>…</a:t>
            </a:r>
          </a:p>
        </p:txBody>
      </p:sp>
      <p:sp>
        <p:nvSpPr>
          <p:cNvPr id="16" name="角丸四角形 15"/>
          <p:cNvSpPr/>
          <p:nvPr/>
        </p:nvSpPr>
        <p:spPr>
          <a:xfrm>
            <a:off x="351819" y="6825208"/>
            <a:ext cx="3005172" cy="318628"/>
          </a:xfrm>
          <a:prstGeom prst="roundRect">
            <a:avLst/>
          </a:prstGeom>
          <a:pattFill prst="plaid">
            <a:fgClr>
              <a:schemeClr val="accent5">
                <a:lumMod val="20000"/>
                <a:lumOff val="80000"/>
              </a:schemeClr>
            </a:fgClr>
            <a:bgClr>
              <a:schemeClr val="bg1"/>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その１　注意・指導した事実を証拠化する</a:t>
            </a:r>
          </a:p>
        </p:txBody>
      </p:sp>
      <p:sp>
        <p:nvSpPr>
          <p:cNvPr id="17" name="角丸四角形 16"/>
          <p:cNvSpPr/>
          <p:nvPr/>
        </p:nvSpPr>
        <p:spPr>
          <a:xfrm>
            <a:off x="3446185" y="6825208"/>
            <a:ext cx="3007280" cy="318628"/>
          </a:xfrm>
          <a:prstGeom prst="roundRect">
            <a:avLst/>
          </a:prstGeom>
          <a:pattFill prst="plaid">
            <a:fgClr>
              <a:schemeClr val="accent5">
                <a:lumMod val="20000"/>
                <a:lumOff val="80000"/>
              </a:schemeClr>
            </a:fgClr>
            <a:bgClr>
              <a:schemeClr val="bg1"/>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その２　別の仕事を担当させる</a:t>
            </a:r>
          </a:p>
        </p:txBody>
      </p:sp>
      <p:sp>
        <p:nvSpPr>
          <p:cNvPr id="18" name="角丸四角形 17"/>
          <p:cNvSpPr/>
          <p:nvPr/>
        </p:nvSpPr>
        <p:spPr>
          <a:xfrm>
            <a:off x="3446186" y="8198527"/>
            <a:ext cx="3007280" cy="318628"/>
          </a:xfrm>
          <a:prstGeom prst="roundRect">
            <a:avLst/>
          </a:prstGeom>
          <a:pattFill prst="plaid">
            <a:fgClr>
              <a:schemeClr val="accent5">
                <a:lumMod val="20000"/>
                <a:lumOff val="80000"/>
              </a:schemeClr>
            </a:fgClr>
            <a:bgClr>
              <a:schemeClr val="bg1"/>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その４　解雇はできる限り避ける</a:t>
            </a:r>
          </a:p>
        </p:txBody>
      </p:sp>
      <p:sp>
        <p:nvSpPr>
          <p:cNvPr id="19" name="角丸四角形 18"/>
          <p:cNvSpPr/>
          <p:nvPr/>
        </p:nvSpPr>
        <p:spPr>
          <a:xfrm>
            <a:off x="336134" y="8198527"/>
            <a:ext cx="3010255" cy="318628"/>
          </a:xfrm>
          <a:prstGeom prst="roundRect">
            <a:avLst/>
          </a:prstGeom>
          <a:pattFill prst="plaid">
            <a:fgClr>
              <a:schemeClr val="accent5">
                <a:lumMod val="20000"/>
                <a:lumOff val="80000"/>
              </a:schemeClr>
            </a:fgClr>
            <a:bgClr>
              <a:schemeClr val="bg1"/>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その３　段階を追った処分を検討する</a:t>
            </a:r>
          </a:p>
        </p:txBody>
      </p:sp>
      <p:sp>
        <p:nvSpPr>
          <p:cNvPr id="20" name="タイトル 1">
            <a:extLst>
              <a:ext uri="{FF2B5EF4-FFF2-40B4-BE49-F238E27FC236}">
                <a16:creationId xmlns="" xmlns:a16="http://schemas.microsoft.com/office/drawing/2014/main" id="{6502AC2E-C248-42AD-B204-EC5353FE0471}"/>
              </a:ext>
            </a:extLst>
          </p:cNvPr>
          <p:cNvSpPr>
            <a:spLocks noChangeArrowheads="1"/>
          </p:cNvSpPr>
          <p:nvPr/>
        </p:nvSpPr>
        <p:spPr bwMode="auto">
          <a:xfrm>
            <a:off x="351819" y="7213602"/>
            <a:ext cx="3005172" cy="872818"/>
          </a:xfrm>
          <a:prstGeom prst="rect">
            <a:avLst/>
          </a:prstGeom>
          <a:solidFill>
            <a:schemeClr val="accent5">
              <a:lumMod val="20000"/>
              <a:lumOff val="80000"/>
            </a:schemeClr>
          </a:solidFill>
          <a:ln>
            <a:noFill/>
          </a:ln>
          <a:effectLst/>
          <a:extLst/>
        </p:spPr>
        <p:txBody>
          <a:bodyPr anchor="ctr"/>
          <a:lstStyle/>
          <a:p>
            <a:pPr>
              <a:lnSpc>
                <a:spcPts val="1200"/>
              </a:lnSpc>
            </a:pPr>
            <a:r>
              <a:rPr lang="ja-JP" altLang="en-US" sz="900" dirty="0">
                <a:latin typeface="Meiryo UI" panose="020B0604030504040204" pitchFamily="50" charset="-128"/>
                <a:ea typeface="Meiryo UI" panose="020B0604030504040204" pitchFamily="50" charset="-128"/>
              </a:rPr>
              <a:t>会社が解雇を主張するのであれば、その労働者の能力に問題があったことを資料をつけて詳しく説明できる準備が必要です。また、十分な教育、指導についても同様です。①会社の評価を本人に伝える→②改善方法を考え指導する→③結果を記録に残す。この流れを踏まえ、事実を証拠化することが重要です。</a:t>
            </a:r>
            <a:endParaRPr lang="en-US" altLang="ja-JP" sz="900" dirty="0">
              <a:latin typeface="Meiryo UI" panose="020B0604030504040204" pitchFamily="50" charset="-128"/>
              <a:ea typeface="Meiryo UI" panose="020B0604030504040204" pitchFamily="50" charset="-128"/>
            </a:endParaRPr>
          </a:p>
        </p:txBody>
      </p:sp>
      <p:sp>
        <p:nvSpPr>
          <p:cNvPr id="21" name="タイトル 1">
            <a:extLst>
              <a:ext uri="{FF2B5EF4-FFF2-40B4-BE49-F238E27FC236}">
                <a16:creationId xmlns="" xmlns:a16="http://schemas.microsoft.com/office/drawing/2014/main" id="{6502AC2E-C248-42AD-B204-EC5353FE0471}"/>
              </a:ext>
            </a:extLst>
          </p:cNvPr>
          <p:cNvSpPr>
            <a:spLocks noChangeArrowheads="1"/>
          </p:cNvSpPr>
          <p:nvPr/>
        </p:nvSpPr>
        <p:spPr bwMode="auto">
          <a:xfrm>
            <a:off x="3446185" y="7213602"/>
            <a:ext cx="3007280" cy="872818"/>
          </a:xfrm>
          <a:prstGeom prst="rect">
            <a:avLst/>
          </a:prstGeom>
          <a:solidFill>
            <a:schemeClr val="accent5">
              <a:lumMod val="20000"/>
              <a:lumOff val="80000"/>
            </a:schemeClr>
          </a:solidFill>
          <a:ln>
            <a:noFill/>
          </a:ln>
          <a:effectLst/>
          <a:extLst/>
        </p:spPr>
        <p:txBody>
          <a:bodyPr anchor="ctr"/>
          <a:lstStyle/>
          <a:p>
            <a:pPr>
              <a:lnSpc>
                <a:spcPts val="1200"/>
              </a:lnSpc>
            </a:pPr>
            <a:r>
              <a:rPr lang="ja-JP" altLang="en-US" sz="900" dirty="0">
                <a:latin typeface="Meiryo UI" panose="020B0604030504040204" pitchFamily="50" charset="-128"/>
                <a:ea typeface="Meiryo UI" panose="020B0604030504040204" pitchFamily="50" charset="-128"/>
              </a:rPr>
              <a:t>事例からもわかる通り、労働者の能力に見合う仕事を与え、雇い続けようと努力する姿勢が重要です。現在の業務が十分にこなせていないのであれば、他の社員と比較し、具体的にどの部分がこなせていないのかを明確に説明する必要があります。</a:t>
            </a:r>
            <a:endParaRPr lang="en-US" altLang="ja-JP" sz="900" dirty="0">
              <a:latin typeface="Meiryo UI" panose="020B0604030504040204" pitchFamily="50" charset="-128"/>
              <a:ea typeface="Meiryo UI" panose="020B0604030504040204" pitchFamily="50" charset="-128"/>
            </a:endParaRPr>
          </a:p>
        </p:txBody>
      </p:sp>
      <p:sp>
        <p:nvSpPr>
          <p:cNvPr id="22" name="タイトル 1">
            <a:extLst>
              <a:ext uri="{FF2B5EF4-FFF2-40B4-BE49-F238E27FC236}">
                <a16:creationId xmlns="" xmlns:a16="http://schemas.microsoft.com/office/drawing/2014/main" id="{6502AC2E-C248-42AD-B204-EC5353FE0471}"/>
              </a:ext>
            </a:extLst>
          </p:cNvPr>
          <p:cNvSpPr>
            <a:spLocks noChangeArrowheads="1"/>
          </p:cNvSpPr>
          <p:nvPr/>
        </p:nvSpPr>
        <p:spPr bwMode="auto">
          <a:xfrm>
            <a:off x="364771" y="8552958"/>
            <a:ext cx="2992220" cy="872818"/>
          </a:xfrm>
          <a:prstGeom prst="rect">
            <a:avLst/>
          </a:prstGeom>
          <a:solidFill>
            <a:schemeClr val="accent5">
              <a:lumMod val="20000"/>
              <a:lumOff val="80000"/>
            </a:schemeClr>
          </a:solidFill>
          <a:ln>
            <a:noFill/>
          </a:ln>
          <a:effectLst/>
          <a:extLst/>
        </p:spPr>
        <p:txBody>
          <a:bodyPr anchor="ctr"/>
          <a:lstStyle/>
          <a:p>
            <a:pPr>
              <a:lnSpc>
                <a:spcPts val="1200"/>
              </a:lnSpc>
            </a:pPr>
            <a:r>
              <a:rPr lang="ja-JP" altLang="en-US" sz="900" dirty="0">
                <a:latin typeface="Meiryo UI" panose="020B0604030504040204" pitchFamily="50" charset="-128"/>
                <a:ea typeface="Meiryo UI" panose="020B0604030504040204" pitchFamily="50" charset="-128"/>
              </a:rPr>
              <a:t>まずはけん責、減給といった軽い懲戒処分を行い、それでも改善しない場合には、出勤停止、降格処分といった段階を踏むことが重要です。いきなりの解雇処分などは、働く労働者にとっても不意打ちとなり、トラブルを招く危険性を高めます。</a:t>
            </a:r>
            <a:endParaRPr lang="en-US" altLang="ja-JP" sz="900" dirty="0">
              <a:latin typeface="Meiryo UI" panose="020B0604030504040204" pitchFamily="50" charset="-128"/>
              <a:ea typeface="Meiryo UI" panose="020B0604030504040204" pitchFamily="50" charset="-128"/>
            </a:endParaRPr>
          </a:p>
        </p:txBody>
      </p:sp>
      <p:sp>
        <p:nvSpPr>
          <p:cNvPr id="23" name="タイトル 1">
            <a:extLst>
              <a:ext uri="{FF2B5EF4-FFF2-40B4-BE49-F238E27FC236}">
                <a16:creationId xmlns="" xmlns:a16="http://schemas.microsoft.com/office/drawing/2014/main" id="{6502AC2E-C248-42AD-B204-EC5353FE0471}"/>
              </a:ext>
            </a:extLst>
          </p:cNvPr>
          <p:cNvSpPr>
            <a:spLocks noChangeArrowheads="1"/>
          </p:cNvSpPr>
          <p:nvPr/>
        </p:nvSpPr>
        <p:spPr bwMode="auto">
          <a:xfrm>
            <a:off x="3446185" y="8552958"/>
            <a:ext cx="3007279" cy="872818"/>
          </a:xfrm>
          <a:prstGeom prst="rect">
            <a:avLst/>
          </a:prstGeom>
          <a:solidFill>
            <a:schemeClr val="accent5">
              <a:lumMod val="20000"/>
              <a:lumOff val="80000"/>
            </a:schemeClr>
          </a:solidFill>
          <a:ln>
            <a:noFill/>
          </a:ln>
          <a:effectLst/>
          <a:extLst/>
        </p:spPr>
        <p:txBody>
          <a:bodyPr anchor="ctr"/>
          <a:lstStyle/>
          <a:p>
            <a:pPr>
              <a:lnSpc>
                <a:spcPts val="1200"/>
              </a:lnSpc>
            </a:pPr>
            <a:r>
              <a:rPr lang="ja-JP" altLang="en-US" sz="900" dirty="0">
                <a:latin typeface="Meiryo UI" panose="020B0604030504040204" pitchFamily="50" charset="-128"/>
                <a:ea typeface="Meiryo UI" panose="020B0604030504040204" pitchFamily="50" charset="-128"/>
              </a:rPr>
              <a:t>解雇＝会社からの一方的な労働契約の打ち切りであることから、十分な証拠がなければ不当解雇と訴えられる可能性が高くなります。裁判所も労働者保護の観点が強いことから、退職届や退職願を残すといった対応を行い、双方合意の上で、退職という結論に至ることが重要です。</a:t>
            </a:r>
            <a:endParaRPr lang="en-US" altLang="ja-JP" sz="900" dirty="0">
              <a:latin typeface="Meiryo UI" panose="020B0604030504040204" pitchFamily="50" charset="-128"/>
              <a:ea typeface="Meiryo UI" panose="020B0604030504040204" pitchFamily="50" charset="-128"/>
            </a:endParaRPr>
          </a:p>
        </p:txBody>
      </p:sp>
      <p:pic>
        <p:nvPicPr>
          <p:cNvPr id="24" name="図 23" descr="https://3.bp.blogspot.com/-fXWVOw0uMVQ/Wp93l-SnC6I/AAAAAAABKm8/rL_X3vDnE_wftWj1XuemhRoanstVpaAXQCLcBGAs/s800/couple_niramu_businessman_woman.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9226" y="4407180"/>
            <a:ext cx="1296144" cy="1110304"/>
          </a:xfrm>
          <a:prstGeom prst="rect">
            <a:avLst/>
          </a:prstGeom>
          <a:noFill/>
          <a:ln>
            <a:noFill/>
          </a:ln>
        </p:spPr>
      </p:pic>
      <p:pic>
        <p:nvPicPr>
          <p:cNvPr id="25" name="図 24"/>
          <p:cNvPicPr>
            <a:picLocks noChangeAspect="1"/>
          </p:cNvPicPr>
          <p:nvPr/>
        </p:nvPicPr>
        <p:blipFill>
          <a:blip r:embed="rId6" cstate="print">
            <a:clrChange>
              <a:clrFrom>
                <a:srgbClr val="FEFEFE"/>
              </a:clrFrom>
              <a:clrTo>
                <a:srgbClr val="FEFE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9633822">
            <a:off x="213377" y="6453777"/>
            <a:ext cx="637940" cy="637940"/>
          </a:xfrm>
          <a:prstGeom prst="rect">
            <a:avLst/>
          </a:prstGeom>
        </p:spPr>
      </p:pic>
      <p:pic>
        <p:nvPicPr>
          <p:cNvPr id="26" name="図 25"/>
          <p:cNvPicPr>
            <a:picLocks noChangeAspect="1"/>
          </p:cNvPicPr>
          <p:nvPr/>
        </p:nvPicPr>
        <p:blipFill>
          <a:blip r:embed="rId6" cstate="print">
            <a:clrChange>
              <a:clrFrom>
                <a:srgbClr val="FEFEFE"/>
              </a:clrFrom>
              <a:clrTo>
                <a:srgbClr val="FEFE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9633822">
            <a:off x="199727" y="7843936"/>
            <a:ext cx="637940" cy="637940"/>
          </a:xfrm>
          <a:prstGeom prst="rect">
            <a:avLst/>
          </a:prstGeom>
        </p:spPr>
      </p:pic>
      <p:pic>
        <p:nvPicPr>
          <p:cNvPr id="27" name="図 26"/>
          <p:cNvPicPr>
            <a:picLocks noChangeAspect="1"/>
          </p:cNvPicPr>
          <p:nvPr/>
        </p:nvPicPr>
        <p:blipFill>
          <a:blip r:embed="rId6" cstate="print">
            <a:clrChange>
              <a:clrFrom>
                <a:srgbClr val="FEFEFE"/>
              </a:clrFrom>
              <a:clrTo>
                <a:srgbClr val="FEFE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9633822">
            <a:off x="3259952" y="6453777"/>
            <a:ext cx="637940" cy="637940"/>
          </a:xfrm>
          <a:prstGeom prst="rect">
            <a:avLst/>
          </a:prstGeom>
        </p:spPr>
      </p:pic>
      <p:pic>
        <p:nvPicPr>
          <p:cNvPr id="28" name="図 27"/>
          <p:cNvPicPr>
            <a:picLocks noChangeAspect="1"/>
          </p:cNvPicPr>
          <p:nvPr/>
        </p:nvPicPr>
        <p:blipFill>
          <a:blip r:embed="rId6" cstate="print">
            <a:clrChange>
              <a:clrFrom>
                <a:srgbClr val="FEFEFE"/>
              </a:clrFrom>
              <a:clrTo>
                <a:srgbClr val="FEFE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9633822">
            <a:off x="3292416" y="7812862"/>
            <a:ext cx="637940" cy="637940"/>
          </a:xfrm>
          <a:prstGeom prst="rect">
            <a:avLst/>
          </a:prstGeom>
        </p:spPr>
      </p:pic>
      <p:pic>
        <p:nvPicPr>
          <p:cNvPr id="29" name="図 28" descr="https://2.bp.blogspot.com/-YYdlAwBT43w/U9y_f85YD1I/AAAAAAAAjeA/iwdp9WyK2SM/s800/nakanaori.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2843" y="9139014"/>
            <a:ext cx="545735" cy="596389"/>
          </a:xfrm>
          <a:prstGeom prst="rect">
            <a:avLst/>
          </a:prstGeom>
          <a:noFill/>
          <a:ln>
            <a:noFill/>
          </a:ln>
        </p:spPr>
      </p:pic>
    </p:spTree>
    <p:extLst>
      <p:ext uri="{BB962C8B-B14F-4D97-AF65-F5344CB8AC3E}">
        <p14:creationId xmlns:p14="http://schemas.microsoft.com/office/powerpoint/2010/main" val="82075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16296">
            <a:off x="3819224" y="5703264"/>
            <a:ext cx="1021261" cy="1021261"/>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6" y="46438"/>
            <a:ext cx="7128792" cy="3071315"/>
          </a:xfrm>
          <a:prstGeom prst="rect">
            <a:avLst/>
          </a:prstGeom>
        </p:spPr>
      </p:pic>
      <p:sp>
        <p:nvSpPr>
          <p:cNvPr id="12" name="フッター プレースホルダー 4"/>
          <p:cNvSpPr>
            <a:spLocks noGrp="1"/>
          </p:cNvSpPr>
          <p:nvPr>
            <p:ph type="ftr" sz="quarter" idx="11"/>
          </p:nvPr>
        </p:nvSpPr>
        <p:spPr>
          <a:xfrm>
            <a:off x="3401616" y="9532096"/>
            <a:ext cx="3352946" cy="317448"/>
          </a:xfrm>
        </p:spPr>
        <p:txBody>
          <a:bodyPr/>
          <a:lstStyle/>
          <a:p>
            <a:r>
              <a:rPr kumimoji="1" lang="en-US" altLang="ja-JP" sz="1050" dirty="0">
                <a:latin typeface="HG丸ｺﾞｼｯｸM-PRO" pitchFamily="50" charset="-128"/>
                <a:ea typeface="HG丸ｺﾞｼｯｸM-PRO" pitchFamily="50" charset="-128"/>
              </a:rPr>
              <a:t>Copyright</a:t>
            </a:r>
            <a:r>
              <a:rPr kumimoji="1" lang="ja-JP" altLang="en-US" sz="1050" dirty="0">
                <a:latin typeface="HG丸ｺﾞｼｯｸM-PRO" pitchFamily="50" charset="-128"/>
                <a:ea typeface="HG丸ｺﾞｼｯｸM-PRO" pitchFamily="50" charset="-128"/>
              </a:rPr>
              <a:t>北出経営労務事務所</a:t>
            </a:r>
            <a:r>
              <a:rPr kumimoji="1" lang="en-US" altLang="ja-JP" sz="1050" dirty="0">
                <a:latin typeface="HG丸ｺﾞｼｯｸM-PRO" pitchFamily="50" charset="-128"/>
                <a:ea typeface="HG丸ｺﾞｼｯｸM-PRO" pitchFamily="50" charset="-128"/>
              </a:rPr>
              <a:t>All Rights Reserved.</a:t>
            </a:r>
            <a:endParaRPr kumimoji="1" lang="ja-JP" altLang="en-US" sz="1050" dirty="0">
              <a:latin typeface="HG丸ｺﾞｼｯｸM-PRO" pitchFamily="50" charset="-128"/>
              <a:ea typeface="HG丸ｺﾞｼｯｸM-PRO" pitchFamily="50" charset="-128"/>
            </a:endParaRPr>
          </a:p>
        </p:txBody>
      </p:sp>
      <p:sp>
        <p:nvSpPr>
          <p:cNvPr id="71" name="正方形/長方形 70"/>
          <p:cNvSpPr/>
          <p:nvPr/>
        </p:nvSpPr>
        <p:spPr>
          <a:xfrm>
            <a:off x="1698526" y="-524576"/>
            <a:ext cx="4320480"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rgbClr val="FF0000"/>
              </a:solidFill>
            </a:endParaRPr>
          </a:p>
        </p:txBody>
      </p:sp>
      <p:sp>
        <p:nvSpPr>
          <p:cNvPr id="98" name="正方形/長方形 97"/>
          <p:cNvSpPr/>
          <p:nvPr/>
        </p:nvSpPr>
        <p:spPr>
          <a:xfrm>
            <a:off x="1648468" y="1437973"/>
            <a:ext cx="4896544" cy="1013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a:solidFill>
                  <a:schemeClr val="tx2">
                    <a:lumMod val="50000"/>
                  </a:schemeClr>
                </a:solidFill>
                <a:latin typeface="HG丸ｺﾞｼｯｸM-PRO" pitchFamily="50" charset="-128"/>
                <a:ea typeface="HG丸ｺﾞｼｯｸM-PRO" pitchFamily="50" charset="-128"/>
              </a:rPr>
              <a:t>算定基礎により決定した標準報酬月額が９月分社会保険料より適用になります。</a:t>
            </a:r>
            <a:endParaRPr lang="en-US" altLang="ja-JP" sz="1000" dirty="0">
              <a:solidFill>
                <a:schemeClr val="tx2">
                  <a:lumMod val="50000"/>
                </a:schemeClr>
              </a:solidFill>
              <a:latin typeface="HG丸ｺﾞｼｯｸM-PRO" pitchFamily="50" charset="-128"/>
              <a:ea typeface="HG丸ｺﾞｼｯｸM-PRO" pitchFamily="50" charset="-128"/>
            </a:endParaRPr>
          </a:p>
          <a:p>
            <a:r>
              <a:rPr lang="ja-JP" altLang="en-US" sz="1000" dirty="0">
                <a:solidFill>
                  <a:schemeClr val="tx2">
                    <a:lumMod val="50000"/>
                  </a:schemeClr>
                </a:solidFill>
                <a:latin typeface="HG丸ｺﾞｼｯｸM-PRO" pitchFamily="50" charset="-128"/>
                <a:ea typeface="HG丸ｺﾞｼｯｸM-PRO" pitchFamily="50" charset="-128"/>
              </a:rPr>
              <a:t>９月に支給される給与で９月分の社会保険料を控除している事業所様は変更となります。平成</a:t>
            </a:r>
            <a:r>
              <a:rPr lang="en-US" altLang="ja-JP" sz="1000" dirty="0">
                <a:solidFill>
                  <a:schemeClr val="tx2">
                    <a:lumMod val="50000"/>
                  </a:schemeClr>
                </a:solidFill>
                <a:latin typeface="HG丸ｺﾞｼｯｸM-PRO" pitchFamily="50" charset="-128"/>
                <a:ea typeface="HG丸ｺﾞｼｯｸM-PRO" pitchFamily="50" charset="-128"/>
              </a:rPr>
              <a:t>30</a:t>
            </a:r>
            <a:r>
              <a:rPr lang="ja-JP" altLang="en-US" sz="1000" dirty="0">
                <a:solidFill>
                  <a:schemeClr val="tx2">
                    <a:lumMod val="50000"/>
                  </a:schemeClr>
                </a:solidFill>
                <a:latin typeface="HG丸ｺﾞｼｯｸM-PRO" pitchFamily="50" charset="-128"/>
                <a:ea typeface="HG丸ｺﾞｼｯｸM-PRO" pitchFamily="50" charset="-128"/>
              </a:rPr>
              <a:t>年</a:t>
            </a:r>
            <a:r>
              <a:rPr lang="en-US" altLang="ja-JP" sz="1000" dirty="0">
                <a:solidFill>
                  <a:schemeClr val="tx2">
                    <a:lumMod val="50000"/>
                  </a:schemeClr>
                </a:solidFill>
                <a:latin typeface="HG丸ｺﾞｼｯｸM-PRO" pitchFamily="50" charset="-128"/>
                <a:ea typeface="HG丸ｺﾞｼｯｸM-PRO" pitchFamily="50" charset="-128"/>
              </a:rPr>
              <a:t>7</a:t>
            </a:r>
            <a:r>
              <a:rPr lang="ja-JP" altLang="en-US" sz="1000" dirty="0">
                <a:solidFill>
                  <a:schemeClr val="tx2">
                    <a:lumMod val="50000"/>
                  </a:schemeClr>
                </a:solidFill>
                <a:latin typeface="HG丸ｺﾞｼｯｸM-PRO" pitchFamily="50" charset="-128"/>
                <a:ea typeface="HG丸ｺﾞｼｯｸM-PRO" pitchFamily="50" charset="-128"/>
              </a:rPr>
              <a:t>月、平成</a:t>
            </a:r>
            <a:r>
              <a:rPr lang="en-US" altLang="ja-JP" sz="1000" dirty="0">
                <a:solidFill>
                  <a:schemeClr val="tx2">
                    <a:lumMod val="50000"/>
                  </a:schemeClr>
                </a:solidFill>
                <a:latin typeface="HG丸ｺﾞｼｯｸM-PRO" pitchFamily="50" charset="-128"/>
                <a:ea typeface="HG丸ｺﾞｼｯｸM-PRO" pitchFamily="50" charset="-128"/>
              </a:rPr>
              <a:t>30</a:t>
            </a:r>
            <a:r>
              <a:rPr lang="ja-JP" altLang="en-US" sz="1000" dirty="0">
                <a:solidFill>
                  <a:schemeClr val="tx2">
                    <a:lumMod val="50000"/>
                  </a:schemeClr>
                </a:solidFill>
                <a:latin typeface="HG丸ｺﾞｼｯｸM-PRO" pitchFamily="50" charset="-128"/>
                <a:ea typeface="HG丸ｺﾞｼｯｸM-PRO" pitchFamily="50" charset="-128"/>
              </a:rPr>
              <a:t>年</a:t>
            </a:r>
            <a:r>
              <a:rPr lang="en-US" altLang="ja-JP" sz="1000" dirty="0">
                <a:solidFill>
                  <a:schemeClr val="tx2">
                    <a:lumMod val="50000"/>
                  </a:schemeClr>
                </a:solidFill>
                <a:latin typeface="HG丸ｺﾞｼｯｸM-PRO" pitchFamily="50" charset="-128"/>
                <a:ea typeface="HG丸ｺﾞｼｯｸM-PRO" pitchFamily="50" charset="-128"/>
              </a:rPr>
              <a:t>8</a:t>
            </a:r>
            <a:r>
              <a:rPr lang="ja-JP" altLang="en-US" sz="1000" dirty="0">
                <a:solidFill>
                  <a:schemeClr val="tx2">
                    <a:lumMod val="50000"/>
                  </a:schemeClr>
                </a:solidFill>
                <a:latin typeface="HG丸ｺﾞｼｯｸM-PRO" pitchFamily="50" charset="-128"/>
                <a:ea typeface="HG丸ｺﾞｼｯｸM-PRO" pitchFamily="50" charset="-128"/>
              </a:rPr>
              <a:t>月、平成</a:t>
            </a:r>
            <a:r>
              <a:rPr lang="en-US" altLang="ja-JP" sz="1000" dirty="0">
                <a:solidFill>
                  <a:schemeClr val="tx2">
                    <a:lumMod val="50000"/>
                  </a:schemeClr>
                </a:solidFill>
                <a:latin typeface="HG丸ｺﾞｼｯｸM-PRO" pitchFamily="50" charset="-128"/>
                <a:ea typeface="HG丸ｺﾞｼｯｸM-PRO" pitchFamily="50" charset="-128"/>
              </a:rPr>
              <a:t>30</a:t>
            </a:r>
            <a:r>
              <a:rPr lang="ja-JP" altLang="en-US" sz="1000" dirty="0">
                <a:solidFill>
                  <a:schemeClr val="tx2">
                    <a:lumMod val="50000"/>
                  </a:schemeClr>
                </a:solidFill>
                <a:latin typeface="HG丸ｺﾞｼｯｸM-PRO" pitchFamily="50" charset="-128"/>
                <a:ea typeface="HG丸ｺﾞｼｯｸM-PRO" pitchFamily="50" charset="-128"/>
              </a:rPr>
              <a:t>年</a:t>
            </a:r>
            <a:r>
              <a:rPr lang="en-US" altLang="ja-JP" sz="1000" dirty="0">
                <a:solidFill>
                  <a:schemeClr val="tx2">
                    <a:lumMod val="50000"/>
                  </a:schemeClr>
                </a:solidFill>
                <a:latin typeface="HG丸ｺﾞｼｯｸM-PRO" pitchFamily="50" charset="-128"/>
                <a:ea typeface="HG丸ｺﾞｼｯｸM-PRO" pitchFamily="50" charset="-128"/>
              </a:rPr>
              <a:t>9</a:t>
            </a:r>
            <a:r>
              <a:rPr lang="ja-JP" altLang="en-US" sz="1000" dirty="0">
                <a:solidFill>
                  <a:schemeClr val="tx2">
                    <a:lumMod val="50000"/>
                  </a:schemeClr>
                </a:solidFill>
                <a:latin typeface="HG丸ｺﾞｼｯｸM-PRO" pitchFamily="50" charset="-128"/>
                <a:ea typeface="HG丸ｺﾞｼｯｸM-PRO" pitchFamily="50" charset="-128"/>
              </a:rPr>
              <a:t>月に月額変更のあった方は、</a:t>
            </a:r>
            <a:endParaRPr lang="en-US" altLang="ja-JP" sz="1000" dirty="0">
              <a:solidFill>
                <a:schemeClr val="tx2">
                  <a:lumMod val="50000"/>
                </a:schemeClr>
              </a:solidFill>
              <a:latin typeface="HG丸ｺﾞｼｯｸM-PRO" pitchFamily="50" charset="-128"/>
              <a:ea typeface="HG丸ｺﾞｼｯｸM-PRO" pitchFamily="50" charset="-128"/>
            </a:endParaRPr>
          </a:p>
          <a:p>
            <a:r>
              <a:rPr lang="ja-JP" altLang="en-US" sz="1000" dirty="0">
                <a:solidFill>
                  <a:schemeClr val="tx2">
                    <a:lumMod val="50000"/>
                  </a:schemeClr>
                </a:solidFill>
                <a:latin typeface="HG丸ｺﾞｼｯｸM-PRO" pitchFamily="50" charset="-128"/>
                <a:ea typeface="HG丸ｺﾞｼｯｸM-PRO" pitchFamily="50" charset="-128"/>
              </a:rPr>
              <a:t>算定基礎ではなく、月額変更により決定された等級が優先となります。</a:t>
            </a:r>
            <a:endParaRPr lang="en-US" altLang="ja-JP" sz="1000" dirty="0">
              <a:solidFill>
                <a:schemeClr val="tx2">
                  <a:lumMod val="50000"/>
                </a:schemeClr>
              </a:solidFill>
              <a:latin typeface="HG丸ｺﾞｼｯｸM-PRO" pitchFamily="50" charset="-128"/>
              <a:ea typeface="HG丸ｺﾞｼｯｸM-PRO" pitchFamily="50" charset="-128"/>
            </a:endParaRPr>
          </a:p>
        </p:txBody>
      </p:sp>
      <p:sp>
        <p:nvSpPr>
          <p:cNvPr id="101" name="テキスト ボックス 100"/>
          <p:cNvSpPr txBox="1"/>
          <p:nvPr/>
        </p:nvSpPr>
        <p:spPr>
          <a:xfrm>
            <a:off x="2348880" y="343920"/>
            <a:ext cx="4320480" cy="338554"/>
          </a:xfrm>
          <a:prstGeom prst="rect">
            <a:avLst/>
          </a:prstGeom>
          <a:noFill/>
        </p:spPr>
        <p:txBody>
          <a:bodyPr wrap="square" rtlCol="0">
            <a:spAutoFit/>
          </a:bodyPr>
          <a:lstStyle/>
          <a:p>
            <a:r>
              <a:rPr kumimoji="1" lang="ja-JP" altLang="en-US" sz="1600" dirty="0">
                <a:latin typeface="HGP創英角ﾎﾟｯﾌﾟ体" pitchFamily="50" charset="-128"/>
                <a:ea typeface="HGP創英角ﾎﾟｯﾌﾟ体" pitchFamily="50" charset="-128"/>
              </a:rPr>
              <a:t>＊今月のお知らせ＊</a:t>
            </a:r>
          </a:p>
        </p:txBody>
      </p:sp>
      <p:sp>
        <p:nvSpPr>
          <p:cNvPr id="103" name="正方形/長方形 102"/>
          <p:cNvSpPr/>
          <p:nvPr/>
        </p:nvSpPr>
        <p:spPr>
          <a:xfrm>
            <a:off x="443648" y="1437973"/>
            <a:ext cx="1164433" cy="1013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accent5">
                    <a:lumMod val="75000"/>
                  </a:schemeClr>
                </a:solidFill>
                <a:latin typeface="HG丸ｺﾞｼｯｸM-PRO" pitchFamily="50" charset="-128"/>
                <a:ea typeface="HG丸ｺﾞｼｯｸM-PRO" pitchFamily="50" charset="-128"/>
              </a:rPr>
              <a:t>社会保険</a:t>
            </a:r>
            <a:endParaRPr lang="en-US" altLang="ja-JP" sz="1200" b="1" dirty="0">
              <a:solidFill>
                <a:schemeClr val="accent5">
                  <a:lumMod val="75000"/>
                </a:schemeClr>
              </a:solidFill>
              <a:latin typeface="HG丸ｺﾞｼｯｸM-PRO" pitchFamily="50" charset="-128"/>
              <a:ea typeface="HG丸ｺﾞｼｯｸM-PRO" pitchFamily="50" charset="-128"/>
            </a:endParaRPr>
          </a:p>
          <a:p>
            <a:pPr algn="ctr"/>
            <a:r>
              <a:rPr lang="ja-JP" altLang="en-US" sz="1200" b="1" dirty="0">
                <a:solidFill>
                  <a:schemeClr val="accent5">
                    <a:lumMod val="75000"/>
                  </a:schemeClr>
                </a:solidFill>
                <a:latin typeface="HG丸ｺﾞｼｯｸM-PRO" pitchFamily="50" charset="-128"/>
                <a:ea typeface="HG丸ｺﾞｼｯｸM-PRO" pitchFamily="50" charset="-128"/>
              </a:rPr>
              <a:t>標準報酬月額</a:t>
            </a:r>
            <a:endParaRPr lang="en-US" altLang="ja-JP" sz="1200" b="1" dirty="0">
              <a:solidFill>
                <a:schemeClr val="accent5">
                  <a:lumMod val="75000"/>
                </a:schemeClr>
              </a:solidFill>
              <a:latin typeface="HG丸ｺﾞｼｯｸM-PRO" pitchFamily="50" charset="-128"/>
              <a:ea typeface="HG丸ｺﾞｼｯｸM-PRO" pitchFamily="50" charset="-128"/>
            </a:endParaRPr>
          </a:p>
          <a:p>
            <a:pPr algn="ctr"/>
            <a:r>
              <a:rPr lang="ja-JP" altLang="en-US" sz="1200" b="1" dirty="0">
                <a:solidFill>
                  <a:schemeClr val="accent5">
                    <a:lumMod val="75000"/>
                  </a:schemeClr>
                </a:solidFill>
                <a:latin typeface="HG丸ｺﾞｼｯｸM-PRO" pitchFamily="50" charset="-128"/>
                <a:ea typeface="HG丸ｺﾞｼｯｸM-PRO" pitchFamily="50" charset="-128"/>
              </a:rPr>
              <a:t>の変更です</a:t>
            </a:r>
            <a:endParaRPr lang="en-US" altLang="ja-JP" sz="1200" b="1" dirty="0">
              <a:solidFill>
                <a:schemeClr val="accent5">
                  <a:lumMod val="75000"/>
                </a:schemeClr>
              </a:solidFill>
              <a:latin typeface="HG丸ｺﾞｼｯｸM-PRO" pitchFamily="50" charset="-128"/>
              <a:ea typeface="HG丸ｺﾞｼｯｸM-PRO" pitchFamily="50" charset="-128"/>
            </a:endParaRPr>
          </a:p>
        </p:txBody>
      </p:sp>
      <p:sp>
        <p:nvSpPr>
          <p:cNvPr id="19" name="正方形/長方形 18">
            <a:extLst>
              <a:ext uri="{FF2B5EF4-FFF2-40B4-BE49-F238E27FC236}">
                <a16:creationId xmlns="" xmlns:a16="http://schemas.microsoft.com/office/drawing/2014/main" id="{ED0774E5-245F-42E9-8560-E7F9DFB6F5E1}"/>
              </a:ext>
            </a:extLst>
          </p:cNvPr>
          <p:cNvSpPr>
            <a:spLocks noChangeArrowheads="1"/>
          </p:cNvSpPr>
          <p:nvPr/>
        </p:nvSpPr>
        <p:spPr bwMode="auto">
          <a:xfrm>
            <a:off x="3493041" y="4088904"/>
            <a:ext cx="3106019" cy="10433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r>
              <a:rPr lang="ja-JP" altLang="en-US" sz="2000" dirty="0">
                <a:latin typeface="Meiryo UI" panose="020B0604030504040204" pitchFamily="50" charset="-128"/>
                <a:ea typeface="Meiryo UI" panose="020B0604030504040204" pitchFamily="50" charset="-128"/>
              </a:rPr>
              <a:t>今回紹介するのは</a:t>
            </a:r>
            <a:endParaRPr lang="en-US" altLang="ja-JP" sz="2000"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牛タン専門店 刻</a:t>
            </a:r>
            <a:r>
              <a:rPr lang="en-US" altLang="ja-JP" sz="2000" b="1" dirty="0">
                <a:latin typeface="Meiryo UI" panose="020B0604030504040204" pitchFamily="50" charset="-128"/>
                <a:ea typeface="Meiryo UI" panose="020B0604030504040204" pitchFamily="50" charset="-128"/>
              </a:rPr>
              <a:t>〜Toki〜</a:t>
            </a:r>
            <a:endParaRPr lang="ja-JP" altLang="en-US" sz="2000" b="1" dirty="0">
              <a:latin typeface="Meiryo UI" panose="020B0604030504040204" pitchFamily="50" charset="-128"/>
              <a:ea typeface="Meiryo UI" panose="020B0604030504040204" pitchFamily="50" charset="-128"/>
            </a:endParaRPr>
          </a:p>
        </p:txBody>
      </p:sp>
      <p:pic>
        <p:nvPicPr>
          <p:cNvPr id="20" name="Picture 13" descr="食レポ">
            <a:extLst>
              <a:ext uri="{FF2B5EF4-FFF2-40B4-BE49-F238E27FC236}">
                <a16:creationId xmlns="" xmlns:a16="http://schemas.microsoft.com/office/drawing/2014/main" id="{20B20D32-A306-4415-9BEF-2BF000BF4B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19" y="3242523"/>
            <a:ext cx="3399258" cy="15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87285">
            <a:off x="2889781" y="3553902"/>
            <a:ext cx="445584" cy="472920"/>
          </a:xfrm>
          <a:prstGeom prst="rect">
            <a:avLst/>
          </a:prstGeom>
        </p:spPr>
      </p:pic>
      <p:pic>
        <p:nvPicPr>
          <p:cNvPr id="34" name="Picture 13" descr="食レポ">
            <a:extLst>
              <a:ext uri="{FF2B5EF4-FFF2-40B4-BE49-F238E27FC236}">
                <a16:creationId xmlns="" xmlns:a16="http://schemas.microsoft.com/office/drawing/2014/main" id="{20B20D32-A306-4415-9BEF-2BF000BF4B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19" y="3242523"/>
            <a:ext cx="3399258" cy="15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5">
            <a:extLst>
              <a:ext uri="{FF2B5EF4-FFF2-40B4-BE49-F238E27FC236}">
                <a16:creationId xmlns="" xmlns:a16="http://schemas.microsoft.com/office/drawing/2014/main" id="{161B801D-EF3C-4C21-B461-ABDFEA596B58}"/>
              </a:ext>
            </a:extLst>
          </p:cNvPr>
          <p:cNvSpPr txBox="1">
            <a:spLocks noChangeArrowheads="1"/>
          </p:cNvSpPr>
          <p:nvPr/>
        </p:nvSpPr>
        <p:spPr bwMode="auto">
          <a:xfrm rot="21129356">
            <a:off x="589706" y="4726213"/>
            <a:ext cx="28844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000" b="1" dirty="0" err="1">
                <a:solidFill>
                  <a:srgbClr val="FF0066"/>
                </a:solidFill>
                <a:latin typeface="Arial Black" panose="020B0A04020102020204" pitchFamily="34" charset="0"/>
              </a:rPr>
              <a:t>ni</a:t>
            </a:r>
            <a:r>
              <a:rPr lang="en-US" altLang="ja-JP" sz="2000" b="1" dirty="0">
                <a:solidFill>
                  <a:srgbClr val="FF0066"/>
                </a:solidFill>
                <a:latin typeface="Arial Black" panose="020B0A04020102020204" pitchFamily="34" charset="0"/>
              </a:rPr>
              <a:t> </a:t>
            </a:r>
            <a:r>
              <a:rPr lang="en-US" altLang="ja-JP" sz="2000" b="1" dirty="0" err="1">
                <a:solidFill>
                  <a:srgbClr val="FF0066"/>
                </a:solidFill>
                <a:latin typeface="Arial Black" panose="020B0A04020102020204" pitchFamily="34" charset="0"/>
              </a:rPr>
              <a:t>Kitadeee</a:t>
            </a:r>
            <a:r>
              <a:rPr lang="ja-JP" altLang="en-US" sz="2000" b="1" dirty="0">
                <a:solidFill>
                  <a:srgbClr val="FF0066"/>
                </a:solidFill>
                <a:latin typeface="Arial Black" panose="020B0A04020102020204" pitchFamily="34" charset="0"/>
              </a:rPr>
              <a:t> </a:t>
            </a:r>
            <a:r>
              <a:rPr lang="en-US" altLang="ja-JP" sz="2000" b="1" dirty="0">
                <a:solidFill>
                  <a:srgbClr val="FF0066"/>
                </a:solidFill>
                <a:latin typeface="Arial Black" panose="020B0A04020102020204" pitchFamily="34" charset="0"/>
              </a:rPr>
              <a:t>! </a:t>
            </a:r>
            <a:r>
              <a:rPr lang="ja-JP" altLang="en-US" sz="2000" b="1" dirty="0" err="1">
                <a:solidFill>
                  <a:srgbClr val="FF0066"/>
                </a:solidFill>
                <a:latin typeface="Arial Black" panose="020B0A04020102020204" pitchFamily="34" charset="0"/>
              </a:rPr>
              <a:t>.</a:t>
            </a:r>
            <a:r>
              <a:rPr lang="ja-JP" altLang="en-US" sz="1600" b="1" dirty="0">
                <a:solidFill>
                  <a:srgbClr val="FF0066"/>
                </a:solidFill>
                <a:latin typeface="Arial Black" panose="020B0A04020102020204" pitchFamily="34" charset="0"/>
              </a:rPr>
              <a:t>vol0</a:t>
            </a:r>
            <a:r>
              <a:rPr lang="en-US" altLang="ja-JP" sz="1600" b="1" dirty="0" smtClean="0">
                <a:solidFill>
                  <a:srgbClr val="FF0066"/>
                </a:solidFill>
                <a:latin typeface="Arial Black" panose="020B0A04020102020204" pitchFamily="34" charset="0"/>
              </a:rPr>
              <a:t>06</a:t>
            </a:r>
            <a:endParaRPr lang="ja-JP" altLang="en-US" sz="1600" b="1" dirty="0">
              <a:solidFill>
                <a:srgbClr val="FF0066"/>
              </a:solidFill>
              <a:latin typeface="Arial Black" panose="020B0A04020102020204" pitchFamily="34" charset="0"/>
            </a:endParaRPr>
          </a:p>
        </p:txBody>
      </p:sp>
      <p:pic>
        <p:nvPicPr>
          <p:cNvPr id="36" name="図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87285">
            <a:off x="2889781" y="3553902"/>
            <a:ext cx="445584" cy="472920"/>
          </a:xfrm>
          <a:prstGeom prst="rect">
            <a:avLst/>
          </a:prstGeom>
        </p:spPr>
      </p:pic>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203594">
            <a:off x="4808422" y="4787196"/>
            <a:ext cx="1810718" cy="1810718"/>
          </a:xfrm>
          <a:prstGeom prst="rect">
            <a:avLst/>
          </a:prstGeom>
        </p:spPr>
      </p:pic>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794" y="6307632"/>
            <a:ext cx="2276872" cy="3035829"/>
          </a:xfrm>
          <a:prstGeom prst="rect">
            <a:avLst/>
          </a:prstGeom>
        </p:spPr>
      </p:pic>
      <p:pic>
        <p:nvPicPr>
          <p:cNvPr id="39" name="図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676847">
            <a:off x="2389522" y="6186970"/>
            <a:ext cx="1223439" cy="471631"/>
          </a:xfrm>
          <a:prstGeom prst="rect">
            <a:avLst/>
          </a:prstGeom>
        </p:spPr>
      </p:pic>
      <p:pic>
        <p:nvPicPr>
          <p:cNvPr id="40" name="図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16624" y="7833320"/>
            <a:ext cx="1196752" cy="1171436"/>
          </a:xfrm>
          <a:prstGeom prst="rect">
            <a:avLst/>
          </a:prstGeom>
        </p:spPr>
      </p:pic>
      <p:sp>
        <p:nvSpPr>
          <p:cNvPr id="41" name="正方形/長方形 40">
            <a:extLst>
              <a:ext uri="{FF2B5EF4-FFF2-40B4-BE49-F238E27FC236}">
                <a16:creationId xmlns="" xmlns:a16="http://schemas.microsoft.com/office/drawing/2014/main" id="{ED0774E5-245F-42E9-8560-E7F9DFB6F5E1}"/>
              </a:ext>
            </a:extLst>
          </p:cNvPr>
          <p:cNvSpPr>
            <a:spLocks noChangeArrowheads="1"/>
          </p:cNvSpPr>
          <p:nvPr/>
        </p:nvSpPr>
        <p:spPr bwMode="auto">
          <a:xfrm>
            <a:off x="105337" y="5229544"/>
            <a:ext cx="4972752" cy="1377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r>
              <a:rPr lang="ja-JP" altLang="en-US" sz="1600" b="1" dirty="0">
                <a:solidFill>
                  <a:schemeClr val="accent2">
                    <a:lumMod val="75000"/>
                  </a:schemeClr>
                </a:solidFill>
                <a:latin typeface="Meiryo UI" panose="020B0604030504040204" pitchFamily="50" charset="-128"/>
                <a:ea typeface="Meiryo UI" panose="020B0604030504040204" pitchFamily="50" charset="-128"/>
              </a:rPr>
              <a:t>福井ではここしかないかもしれません！牛タン専門店！</a:t>
            </a:r>
            <a:endParaRPr lang="en-US" altLang="ja-JP" sz="1600" b="1" dirty="0">
              <a:solidFill>
                <a:schemeClr val="accent2">
                  <a:lumMod val="75000"/>
                </a:schemeClr>
              </a:solidFill>
              <a:latin typeface="Meiryo UI" panose="020B0604030504040204" pitchFamily="50" charset="-128"/>
              <a:ea typeface="Meiryo UI" panose="020B0604030504040204" pitchFamily="50" charset="-128"/>
            </a:endParaRPr>
          </a:p>
          <a:p>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Facebook</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を眺めていてたまたま見つけたお店ですが、</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３回ほど訪れています。焼肉屋さんへ行くと「牛タン」</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ばかり食べる娘たちも大満足なボリュームと味！！！</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446476" y="707843"/>
            <a:ext cx="1161604" cy="668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ja-JP" altLang="en-US" sz="1200" b="1" dirty="0">
                <a:solidFill>
                  <a:schemeClr val="accent5">
                    <a:lumMod val="75000"/>
                  </a:schemeClr>
                </a:solidFill>
                <a:latin typeface="HG丸ｺﾞｼｯｸM-PRO" pitchFamily="50" charset="-128"/>
                <a:ea typeface="HG丸ｺﾞｼｯｸM-PRO" pitchFamily="50" charset="-128"/>
              </a:rPr>
              <a:t>最低賃金が</a:t>
            </a:r>
            <a:endParaRPr lang="en-US" altLang="ja-JP" sz="1200" b="1" dirty="0">
              <a:solidFill>
                <a:schemeClr val="accent5">
                  <a:lumMod val="75000"/>
                </a:schemeClr>
              </a:solidFill>
              <a:latin typeface="HG丸ｺﾞｼｯｸM-PRO" pitchFamily="50" charset="-128"/>
              <a:ea typeface="HG丸ｺﾞｼｯｸM-PRO" pitchFamily="50" charset="-128"/>
            </a:endParaRPr>
          </a:p>
          <a:p>
            <a:pPr algn="ctr"/>
            <a:r>
              <a:rPr lang="ja-JP" altLang="en-US" sz="1200" b="1" dirty="0">
                <a:solidFill>
                  <a:schemeClr val="accent5">
                    <a:lumMod val="75000"/>
                  </a:schemeClr>
                </a:solidFill>
                <a:latin typeface="HG丸ｺﾞｼｯｸM-PRO" pitchFamily="50" charset="-128"/>
                <a:ea typeface="HG丸ｺﾞｼｯｸM-PRO" pitchFamily="50" charset="-128"/>
              </a:rPr>
              <a:t>引き上げ</a:t>
            </a:r>
          </a:p>
          <a:p>
            <a:pPr algn="ctr"/>
            <a:r>
              <a:rPr lang="ja-JP" altLang="en-US" sz="1200" b="1" dirty="0">
                <a:solidFill>
                  <a:schemeClr val="accent5">
                    <a:lumMod val="75000"/>
                  </a:schemeClr>
                </a:solidFill>
                <a:latin typeface="HG丸ｺﾞｼｯｸM-PRO" pitchFamily="50" charset="-128"/>
                <a:ea typeface="HG丸ｺﾞｼｯｸM-PRO" pitchFamily="50" charset="-128"/>
              </a:rPr>
              <a:t>られます</a:t>
            </a:r>
          </a:p>
        </p:txBody>
      </p:sp>
      <p:sp>
        <p:nvSpPr>
          <p:cNvPr id="29" name="正方形/長方形 28"/>
          <p:cNvSpPr/>
          <p:nvPr/>
        </p:nvSpPr>
        <p:spPr>
          <a:xfrm>
            <a:off x="1648467" y="708660"/>
            <a:ext cx="4896545" cy="667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0" rIns="0" bIns="0" rtlCol="0" anchor="ctr"/>
          <a:lstStyle/>
          <a:p>
            <a:r>
              <a:rPr lang="ja-JP" altLang="en-US" sz="1000" dirty="0">
                <a:solidFill>
                  <a:schemeClr val="tx1"/>
                </a:solidFill>
                <a:latin typeface="HG丸ｺﾞｼｯｸM-PRO" pitchFamily="50" charset="-128"/>
                <a:ea typeface="HG丸ｺﾞｼｯｸM-PRO" pitchFamily="50" charset="-128"/>
              </a:rPr>
              <a:t>福井県の現在の地域別最低賃金は７７８円です。</a:t>
            </a:r>
          </a:p>
          <a:p>
            <a:r>
              <a:rPr lang="ja-JP" altLang="en-US" sz="1000" dirty="0">
                <a:solidFill>
                  <a:schemeClr val="tx1"/>
                </a:solidFill>
                <a:latin typeface="HG丸ｺﾞｼｯｸM-PRO" pitchFamily="50" charset="-128"/>
                <a:ea typeface="HG丸ｺﾞｼｯｸM-PRO" pitchFamily="50" charset="-128"/>
              </a:rPr>
              <a:t>平成３０年１０月からは</a:t>
            </a:r>
            <a:r>
              <a:rPr lang="en-US" altLang="ja-JP" sz="1000" dirty="0">
                <a:solidFill>
                  <a:schemeClr val="tx1"/>
                </a:solidFill>
                <a:latin typeface="HG丸ｺﾞｼｯｸM-PRO" pitchFamily="50" charset="-128"/>
                <a:ea typeface="HG丸ｺﾞｼｯｸM-PRO" pitchFamily="50" charset="-128"/>
              </a:rPr>
              <a:t>25</a:t>
            </a:r>
            <a:r>
              <a:rPr lang="ja-JP" altLang="en-US" sz="1000" dirty="0">
                <a:solidFill>
                  <a:schemeClr val="tx1"/>
                </a:solidFill>
                <a:latin typeface="HG丸ｺﾞｼｯｸM-PRO" pitchFamily="50" charset="-128"/>
                <a:ea typeface="HG丸ｺﾞｼｯｸM-PRO" pitchFamily="50" charset="-128"/>
              </a:rPr>
              <a:t>円引き上げられ、</a:t>
            </a:r>
            <a:r>
              <a:rPr lang="en-US" altLang="ja-JP" sz="1100" b="1" dirty="0">
                <a:solidFill>
                  <a:schemeClr val="tx1"/>
                </a:solidFill>
                <a:latin typeface="HG丸ｺﾞｼｯｸM-PRO" pitchFamily="50" charset="-128"/>
                <a:ea typeface="HG丸ｺﾞｼｯｸM-PRO" pitchFamily="50" charset="-128"/>
              </a:rPr>
              <a:t>803</a:t>
            </a:r>
            <a:r>
              <a:rPr lang="ja-JP" altLang="en-US" sz="1100" b="1" dirty="0">
                <a:solidFill>
                  <a:schemeClr val="tx1"/>
                </a:solidFill>
                <a:latin typeface="HG丸ｺﾞｼｯｸM-PRO" pitchFamily="50" charset="-128"/>
                <a:ea typeface="HG丸ｺﾞｼｯｸM-PRO" pitchFamily="50" charset="-128"/>
              </a:rPr>
              <a:t>円</a:t>
            </a:r>
            <a:r>
              <a:rPr lang="ja-JP" altLang="en-US" sz="1000" dirty="0">
                <a:solidFill>
                  <a:schemeClr val="tx1"/>
                </a:solidFill>
                <a:latin typeface="HG丸ｺﾞｼｯｸM-PRO" pitchFamily="50" charset="-128"/>
                <a:ea typeface="HG丸ｺﾞｼｯｸM-PRO" pitchFamily="50" charset="-128"/>
              </a:rPr>
              <a:t>になる予定です。</a:t>
            </a:r>
            <a:endParaRPr lang="en-US" altLang="ja-JP" sz="1000" dirty="0">
              <a:solidFill>
                <a:schemeClr val="tx1"/>
              </a:solidFill>
              <a:latin typeface="HG丸ｺﾞｼｯｸM-PRO" pitchFamily="50" charset="-128"/>
              <a:ea typeface="HG丸ｺﾞｼｯｸM-PRO" pitchFamily="50" charset="-128"/>
            </a:endParaRPr>
          </a:p>
        </p:txBody>
      </p:sp>
      <p:sp>
        <p:nvSpPr>
          <p:cNvPr id="27" name="正方形/長方形 26">
            <a:extLst>
              <a:ext uri="{FF2B5EF4-FFF2-40B4-BE49-F238E27FC236}">
                <a16:creationId xmlns="" xmlns:a16="http://schemas.microsoft.com/office/drawing/2014/main" id="{ED0774E5-245F-42E9-8560-E7F9DFB6F5E1}"/>
              </a:ext>
            </a:extLst>
          </p:cNvPr>
          <p:cNvSpPr>
            <a:spLocks noChangeArrowheads="1"/>
          </p:cNvSpPr>
          <p:nvPr/>
        </p:nvSpPr>
        <p:spPr bwMode="auto">
          <a:xfrm>
            <a:off x="2302242" y="6409576"/>
            <a:ext cx="4208963" cy="30799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endParaRPr lang="en-US" altLang="ja-JP" sz="1100"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厚切り牛タンがおススメ！！！</a:t>
            </a:r>
            <a:endParaRPr lang="en-US" altLang="ja-JP" sz="20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食べ応えのある厚みなのに、硬すぎない焼き具合がいいんです！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丁寧に下ごしらえされてるんだと思います。</a:t>
            </a:r>
            <a:endParaRPr lang="en-US" altLang="ja-JP" sz="1100"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ご飯の量が選べる！</a:t>
            </a:r>
            <a:endParaRPr lang="en-US" altLang="ja-JP" sz="20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定食ではご飯</a:t>
            </a:r>
            <a:r>
              <a:rPr lang="ja-JP" altLang="en-US" sz="1100">
                <a:latin typeface="Meiryo UI" panose="020B0604030504040204" pitchFamily="50" charset="-128"/>
                <a:ea typeface="Meiryo UI" panose="020B0604030504040204" pitchFamily="50" charset="-128"/>
              </a:rPr>
              <a:t>が</a:t>
            </a:r>
            <a:r>
              <a:rPr lang="ja-JP" altLang="en-US" sz="1100" smtClean="0">
                <a:latin typeface="Meiryo UI" panose="020B0604030504040204" pitchFamily="50" charset="-128"/>
                <a:ea typeface="Meiryo UI" panose="020B0604030504040204" pitchFamily="50" charset="-128"/>
              </a:rPr>
              <a:t>多く残して</a:t>
            </a:r>
            <a:r>
              <a:rPr lang="ja-JP" altLang="en-US" sz="1100" dirty="0">
                <a:latin typeface="Meiryo UI" panose="020B0604030504040204" pitchFamily="50" charset="-128"/>
                <a:ea typeface="Meiryo UI" panose="020B0604030504040204" pitchFamily="50" charset="-128"/>
              </a:rPr>
              <a:t>しまいがち。こちらのお店はご飯の量が選べるので、残してしまう心配はありません。</a:t>
            </a:r>
            <a:endParaRPr lang="en-US" altLang="ja-JP" sz="1100"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ランチはリーズナブル！</a:t>
            </a:r>
            <a:endParaRPr lang="en-US" altLang="ja-JP" sz="20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厚切り牛タン定食（特製タレ）が</a:t>
            </a:r>
            <a:r>
              <a:rPr lang="en-US" altLang="ja-JP" sz="1100" dirty="0">
                <a:latin typeface="Meiryo UI" panose="020B0604030504040204" pitchFamily="50" charset="-128"/>
                <a:ea typeface="Meiryo UI" panose="020B0604030504040204" pitchFamily="50" charset="-128"/>
              </a:rPr>
              <a:t>1,280</a:t>
            </a:r>
            <a:r>
              <a:rPr lang="ja-JP" altLang="en-US" sz="1100" dirty="0">
                <a:latin typeface="Meiryo UI" panose="020B0604030504040204" pitchFamily="50" charset="-128"/>
                <a:ea typeface="Meiryo UI" panose="020B0604030504040204" pitchFamily="50" charset="-128"/>
              </a:rPr>
              <a:t>円でデザート付！</a:t>
            </a:r>
            <a:endParaRPr lang="en-US" altLang="ja-JP" sz="1100"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ネギがおいしい！</a:t>
            </a:r>
            <a:endParaRPr lang="en-US" altLang="ja-JP" sz="20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地元の農家さんが作る「べっぴんねぶか」というネギが</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甘みがあってとってもおいしいです！</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rPr>
              <a:t>オーナーがイケメン！</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イケメンが作ってくれると思うと美味しさ倍増？！</a:t>
            </a:r>
            <a:endParaRPr lang="en-US" altLang="ja-JP" sz="1100" dirty="0">
              <a:solidFill>
                <a:schemeClr val="tx1">
                  <a:lumMod val="65000"/>
                  <a:lumOff val="35000"/>
                </a:schemeClr>
              </a:solidFill>
              <a:latin typeface="Meiryo UI" panose="020B0604030504040204" pitchFamily="50" charset="-128"/>
              <a:ea typeface="Meiryo UI" panose="020B0604030504040204" pitchFamily="50" charset="-128"/>
            </a:endParaRPr>
          </a:p>
          <a:p>
            <a:endParaRPr lang="en-US" altLang="ja-JP" sz="1100" b="1" dirty="0">
              <a:solidFill>
                <a:srgbClr val="00CC00"/>
              </a:solidFill>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p>
        </p:txBody>
      </p:sp>
      <p:pic>
        <p:nvPicPr>
          <p:cNvPr id="30" name="図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0" y="2987662"/>
            <a:ext cx="6858000" cy="309154"/>
          </a:xfrm>
          <a:prstGeom prst="rect">
            <a:avLst/>
          </a:prstGeom>
        </p:spPr>
      </p:pic>
      <p:sp>
        <p:nvSpPr>
          <p:cNvPr id="31" name="正方形/長方形 30">
            <a:extLst>
              <a:ext uri="{FF2B5EF4-FFF2-40B4-BE49-F238E27FC236}">
                <a16:creationId xmlns="" xmlns:a16="http://schemas.microsoft.com/office/drawing/2014/main" id="{ED0774E5-245F-42E9-8560-E7F9DFB6F5E1}"/>
              </a:ext>
            </a:extLst>
          </p:cNvPr>
          <p:cNvSpPr>
            <a:spLocks noChangeArrowheads="1"/>
          </p:cNvSpPr>
          <p:nvPr/>
        </p:nvSpPr>
        <p:spPr bwMode="auto">
          <a:xfrm>
            <a:off x="3493041" y="3415235"/>
            <a:ext cx="3286867" cy="8640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solidFill>
                  <a:srgbClr val="395E8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r>
              <a:rPr lang="ja-JP" altLang="en-US" sz="1100" dirty="0">
                <a:latin typeface="Meiryo UI" panose="020B0604030504040204" pitchFamily="50" charset="-128"/>
                <a:ea typeface="Meiryo UI" panose="020B0604030504040204" pitchFamily="50" charset="-128"/>
              </a:rPr>
              <a:t>入社して三か月がたちました！事務所ニュース初登場の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高倉です！若干緊張しております！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担当割振り後に、タイミングよく美味しいお店に行ったので</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ご紹介します</a:t>
            </a:r>
            <a:r>
              <a:rPr lang="en-US" altLang="ja-JP" sz="1100" dirty="0">
                <a:latin typeface="Meiryo UI" panose="020B0604030504040204" pitchFamily="50" charset="-128"/>
                <a:ea typeface="Meiryo UI" panose="020B0604030504040204" pitchFamily="50" charset="-128"/>
              </a:rPr>
              <a:t>(^o^)</a:t>
            </a:r>
            <a:endParaRPr lang="ja-JP" altLang="en-US" sz="11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98237" y="9315871"/>
            <a:ext cx="6102953" cy="461665"/>
          </a:xfrm>
          <a:prstGeom prst="rect">
            <a:avLst/>
          </a:prstGeom>
          <a:noFill/>
        </p:spPr>
        <p:txBody>
          <a:bodyPr wrap="none" rtlCol="0">
            <a:spAutoFit/>
          </a:bodyPr>
          <a:lstStyle/>
          <a:p>
            <a:r>
              <a:rPr lang="ja-JP" altLang="en-US" sz="1200" dirty="0">
                <a:solidFill>
                  <a:srgbClr val="FF3399"/>
                </a:solidFill>
                <a:latin typeface="Meiryo UI" panose="020B0604030504040204" pitchFamily="50" charset="-128"/>
                <a:ea typeface="Meiryo UI" panose="020B0604030504040204" pitchFamily="50" charset="-128"/>
              </a:rPr>
              <a:t>お店は、福井市若杉にあります。ちょっとわかりにくい場所にあるのですが、イチオシのお店です！！！</a:t>
            </a:r>
            <a:endParaRPr lang="en-US" altLang="ja-JP" sz="1200" b="1" dirty="0">
              <a:solidFill>
                <a:srgbClr val="FF3399"/>
              </a:solidFill>
              <a:latin typeface="Meiryo UI" panose="020B0604030504040204" pitchFamily="50" charset="-128"/>
              <a:ea typeface="Meiryo UI" panose="020B0604030504040204" pitchFamily="50" charset="-128"/>
            </a:endParaRPr>
          </a:p>
          <a:p>
            <a:endParaRPr kumimoji="1" lang="ja-JP" altLang="en-US" sz="1200" dirty="0"/>
          </a:p>
        </p:txBody>
      </p:sp>
      <p:pic>
        <p:nvPicPr>
          <p:cNvPr id="42" name="図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033259">
            <a:off x="3399290" y="4782783"/>
            <a:ext cx="1223439" cy="471631"/>
          </a:xfrm>
          <a:prstGeom prst="rect">
            <a:avLst/>
          </a:prstGeom>
        </p:spPr>
      </p:pic>
    </p:spTree>
    <p:extLst>
      <p:ext uri="{BB962C8B-B14F-4D97-AF65-F5344CB8AC3E}">
        <p14:creationId xmlns:p14="http://schemas.microsoft.com/office/powerpoint/2010/main" val="1248181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17193</TotalTime>
  <Words>2300</Words>
  <Application>Microsoft Office PowerPoint</Application>
  <PresentationFormat>A4 210 x 297 mm</PresentationFormat>
  <Paragraphs>194</Paragraphs>
  <Slides>4</Slides>
  <Notes>4</Notes>
  <HiddenSlides>0</HiddenSlides>
  <MMClips>0</MMClips>
  <ScaleCrop>false</ScaleCrop>
  <HeadingPairs>
    <vt:vector size="6" baseType="variant">
      <vt:variant>
        <vt:lpstr>使用されているフォント</vt:lpstr>
      </vt:variant>
      <vt:variant>
        <vt:i4>15</vt:i4>
      </vt:variant>
      <vt:variant>
        <vt:lpstr>テーマ</vt:lpstr>
      </vt:variant>
      <vt:variant>
        <vt:i4>4</vt:i4>
      </vt:variant>
      <vt:variant>
        <vt:lpstr>スライド タイトル</vt:lpstr>
      </vt:variant>
      <vt:variant>
        <vt:i4>4</vt:i4>
      </vt:variant>
    </vt:vector>
  </HeadingPairs>
  <TitlesOfParts>
    <vt:vector size="23" baseType="lpstr">
      <vt:lpstr>HGP創英角ﾎﾟｯﾌﾟ体</vt:lpstr>
      <vt:lpstr>HG丸ｺﾞｼｯｸM-PRO</vt:lpstr>
      <vt:lpstr>Meiryo UI</vt:lpstr>
      <vt:lpstr>Microsoft Office Preview Font</vt:lpstr>
      <vt:lpstr>ＭＳ Ｐゴシック</vt:lpstr>
      <vt:lpstr>メイリオ</vt:lpstr>
      <vt:lpstr>游明朝 Demibold</vt:lpstr>
      <vt:lpstr>Arial</vt:lpstr>
      <vt:lpstr>Arial Black</vt:lpstr>
      <vt:lpstr>Book Antiqua</vt:lpstr>
      <vt:lpstr>Calibri</vt:lpstr>
      <vt:lpstr>Calibri Light</vt:lpstr>
      <vt:lpstr>Cambria</vt:lpstr>
      <vt:lpstr>Corbel</vt:lpstr>
      <vt:lpstr>Times New Roman</vt:lpstr>
      <vt:lpstr>Office テーマ</vt:lpstr>
      <vt:lpstr>デザインの設定</vt:lpstr>
      <vt:lpstr>1_デザインの設定</vt:lpstr>
      <vt:lpstr>2_デザインの設定</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北出経営労務事務所北出多美枝</dc:creator>
  <cp:lastModifiedBy>北出慎吾</cp:lastModifiedBy>
  <cp:revision>1678</cp:revision>
  <cp:lastPrinted>2018-08-28T00:55:51Z</cp:lastPrinted>
  <dcterms:created xsi:type="dcterms:W3CDTF">2011-08-09T05:49:14Z</dcterms:created>
  <dcterms:modified xsi:type="dcterms:W3CDTF">2018-08-29T23:52:31Z</dcterms:modified>
</cp:coreProperties>
</file>